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5"/>
  </p:notesMasterIdLst>
  <p:sldIdLst>
    <p:sldId id="256" r:id="rId2"/>
    <p:sldId id="276" r:id="rId3"/>
    <p:sldId id="257" r:id="rId4"/>
    <p:sldId id="260" r:id="rId5"/>
    <p:sldId id="263" r:id="rId6"/>
    <p:sldId id="264" r:id="rId7"/>
    <p:sldId id="265" r:id="rId8"/>
    <p:sldId id="266" r:id="rId9"/>
    <p:sldId id="267" r:id="rId10"/>
    <p:sldId id="280" r:id="rId11"/>
    <p:sldId id="281" r:id="rId12"/>
    <p:sldId id="268" r:id="rId13"/>
    <p:sldId id="269" r:id="rId14"/>
    <p:sldId id="271" r:id="rId15"/>
    <p:sldId id="273" r:id="rId16"/>
    <p:sldId id="282" r:id="rId17"/>
    <p:sldId id="275" r:id="rId18"/>
    <p:sldId id="278" r:id="rId19"/>
    <p:sldId id="277" r:id="rId20"/>
    <p:sldId id="283" r:id="rId21"/>
    <p:sldId id="279" r:id="rId22"/>
    <p:sldId id="284" r:id="rId23"/>
    <p:sldId id="285" r:id="rId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DDC"/>
    <a:srgbClr val="19B79D"/>
    <a:srgbClr val="117168"/>
    <a:srgbClr val="FFFFFF"/>
    <a:srgbClr val="F1A369"/>
    <a:srgbClr val="0C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AD20A-96D5-469C-9DF9-80B49CE668E0}" type="datetimeFigureOut">
              <a:rPr lang="el-GR" smtClean="0"/>
              <a:t>12/6/2013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430CC-4933-463F-B073-1479ECB871E4}" type="slidenum">
              <a:rPr lang="el-GR" smtClean="0"/>
              <a:t>‹#›</a:t>
            </a:fld>
            <a:endParaRPr lang="el-GR"/>
          </a:p>
        </p:txBody>
      </p:sp>
    </p:spTree>
    <p:extLst>
      <p:ext uri="{BB962C8B-B14F-4D97-AF65-F5344CB8AC3E}">
        <p14:creationId xmlns:p14="http://schemas.microsoft.com/office/powerpoint/2010/main" val="59790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73552" y="4301136"/>
            <a:ext cx="5797296" cy="1470025"/>
          </a:xfrm>
        </p:spPr>
        <p:txBody>
          <a:bodyPr/>
          <a:lstStyle>
            <a:lvl1pPr algn="r">
              <a:defRPr>
                <a:solidFill>
                  <a:schemeClr val="tx2"/>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3581080" y="5477256"/>
            <a:ext cx="5489768" cy="1144136"/>
          </a:xfrm>
        </p:spPr>
        <p:txBody>
          <a:bodyPr/>
          <a:lstStyle>
            <a:lvl1pPr marL="0" indent="0" algn="r">
              <a:buNone/>
              <a:defRPr>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Tree>
    <p:extLst>
      <p:ext uri="{BB962C8B-B14F-4D97-AF65-F5344CB8AC3E}">
        <p14:creationId xmlns:p14="http://schemas.microsoft.com/office/powerpoint/2010/main" val="4293360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305208"/>
            <a:ext cx="8363272" cy="1143000"/>
          </a:xfrm>
        </p:spPr>
        <p:txBody>
          <a:bodyPr/>
          <a:lstStyle>
            <a:lvl1pPr>
              <a:defRPr>
                <a:solidFill>
                  <a:schemeClr val="tx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797806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l-GR" dirty="0"/>
          </a:p>
        </p:txBody>
      </p:sp>
      <p:sp>
        <p:nvSpPr>
          <p:cNvPr id="3" name="Content Placeholder 2"/>
          <p:cNvSpPr>
            <a:spLocks noGrp="1"/>
          </p:cNvSpPr>
          <p:nvPr>
            <p:ph sz="half" idx="1"/>
          </p:nvPr>
        </p:nvSpPr>
        <p:spPr>
          <a:xfrm>
            <a:off x="320040" y="1837944"/>
            <a:ext cx="4038600" cy="4288219"/>
          </a:xfrm>
        </p:spPr>
        <p:txBody>
          <a:bodyPr vert="horz" lIns="91440" tIns="45720" rIns="91440" bIns="45720" rtlCol="0">
            <a:normAutofit/>
          </a:bodyPr>
          <a:lstStyle>
            <a:lvl1pPr marL="342900" indent="-342900">
              <a:buFont typeface="Arial" pitchFamily="34" charset="0"/>
              <a:buChar char="•"/>
              <a:defRPr lang="en-US" smtClean="0">
                <a:solidFill>
                  <a:schemeClr val="bg2"/>
                </a:solidFill>
              </a:defRPr>
            </a:lvl1pPr>
            <a:lvl2pPr marL="742950" indent="-285750">
              <a:buFont typeface="Arial" pitchFamily="34" charset="0"/>
              <a:buChar char="•"/>
              <a:defRPr lang="en-US" smtClean="0">
                <a:solidFill>
                  <a:schemeClr val="bg2"/>
                </a:solidFill>
              </a:defRPr>
            </a:lvl2pPr>
            <a:lvl3pPr marL="1143000" indent="-228600">
              <a:buFont typeface="Arial" pitchFamily="34" charset="0"/>
              <a:buChar char="•"/>
              <a:defRPr lang="en-US" smtClean="0">
                <a:solidFill>
                  <a:schemeClr val="bg2"/>
                </a:solidFill>
              </a:defRPr>
            </a:lvl3pPr>
            <a:lvl4pPr marL="1600200" indent="-228600">
              <a:buFont typeface="Arial" pitchFamily="34" charset="0"/>
              <a:buChar char="•"/>
              <a:defRPr lang="en-US" smtClean="0">
                <a:solidFill>
                  <a:schemeClr val="bg2"/>
                </a:solidFill>
              </a:defRPr>
            </a:lvl4pPr>
            <a:lvl5pPr marL="2057400" indent="-228600">
              <a:buFont typeface="Arial" pitchFamily="34" charset="0"/>
              <a:buChar char="•"/>
              <a:defRPr lang="en-GB">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511040" y="1837944"/>
            <a:ext cx="4038600" cy="4288219"/>
          </a:xfrm>
        </p:spPr>
        <p:txBody>
          <a:bodyPr vert="horz" lIns="91440" tIns="45720" rIns="91440" bIns="45720" rtlCol="0">
            <a:normAutofit/>
          </a:bodyPr>
          <a:lstStyle>
            <a:lvl1pPr marL="342900" indent="-342900">
              <a:buFont typeface="Arial" pitchFamily="34" charset="0"/>
              <a:buChar char="•"/>
              <a:defRPr lang="en-US" smtClean="0">
                <a:solidFill>
                  <a:schemeClr val="bg2"/>
                </a:solidFill>
              </a:defRPr>
            </a:lvl1pPr>
            <a:lvl2pPr marL="742950" indent="-285750">
              <a:buFont typeface="Arial" pitchFamily="34" charset="0"/>
              <a:buChar char="•"/>
              <a:defRPr lang="en-US" smtClean="0">
                <a:solidFill>
                  <a:schemeClr val="bg2"/>
                </a:solidFill>
              </a:defRPr>
            </a:lvl2pPr>
            <a:lvl3pPr marL="1143000" indent="-228600">
              <a:buFont typeface="Arial" pitchFamily="34" charset="0"/>
              <a:buChar char="•"/>
              <a:defRPr lang="en-US" smtClean="0">
                <a:solidFill>
                  <a:schemeClr val="bg2"/>
                </a:solidFill>
              </a:defRPr>
            </a:lvl3pPr>
            <a:lvl4pPr marL="1600200" indent="-228600">
              <a:buFont typeface="Arial" pitchFamily="34" charset="0"/>
              <a:buChar char="•"/>
              <a:defRPr lang="en-US" smtClean="0">
                <a:solidFill>
                  <a:schemeClr val="bg2"/>
                </a:solidFill>
              </a:defRPr>
            </a:lvl4pPr>
            <a:lvl5pPr marL="2057400" indent="-228600">
              <a:buFont typeface="Arial" pitchFamily="34" charset="0"/>
              <a:buChar char="•"/>
              <a:defRPr lang="en-GB">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6412783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310896" y="1672273"/>
            <a:ext cx="4040188"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10896" y="2377439"/>
            <a:ext cx="4040188" cy="3748723"/>
          </a:xfrm>
        </p:spPr>
        <p:txBody>
          <a:bodyPr vert="horz" lIns="91440" tIns="45720" rIns="91440" bIns="45720" rtlCol="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498721" y="1672273"/>
            <a:ext cx="4041775"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8721" y="2377439"/>
            <a:ext cx="4041775" cy="3748723"/>
          </a:xfrm>
        </p:spPr>
        <p:txBody>
          <a:bodyPr vert="horz" lIns="91440" tIns="45720" rIns="91440" bIns="45720" rtlCol="0">
            <a:normAutofit/>
          </a:bodyPr>
          <a:lstStyle>
            <a:lvl1pPr>
              <a:defRPr lang="en-US" smtClean="0">
                <a:solidFill>
                  <a:schemeClr val="bg2"/>
                </a:solidFill>
              </a:defRPr>
            </a:lvl1pPr>
            <a:lvl2pPr>
              <a:defRPr lang="en-US" smtClean="0">
                <a:solidFill>
                  <a:schemeClr val="bg2"/>
                </a:solidFill>
              </a:defRPr>
            </a:lvl2pPr>
            <a:lvl3pPr>
              <a:defRPr lang="en-US" smtClean="0">
                <a:solidFill>
                  <a:schemeClr val="bg2"/>
                </a:solidFill>
              </a:defRPr>
            </a:lvl3pPr>
            <a:lvl4pPr>
              <a:defRPr lang="en-US" smtClean="0">
                <a:solidFill>
                  <a:schemeClr val="bg2"/>
                </a:solidFill>
              </a:defRPr>
            </a:lvl4pPr>
            <a:lvl5pPr>
              <a:defRPr lang="en-GB">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4663436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l-GR" dirty="0"/>
          </a:p>
        </p:txBody>
      </p:sp>
    </p:spTree>
    <p:extLst>
      <p:ext uri="{BB962C8B-B14F-4D97-AF65-F5344CB8AC3E}">
        <p14:creationId xmlns:p14="http://schemas.microsoft.com/office/powerpoint/2010/main" val="22736472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1665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l-G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l-GR"/>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A653D2EE-ECAD-476C-98C4-1AA8A8EE0402}" type="slidenum">
              <a:rPr lang="el-GR"/>
              <a:pPr/>
              <a:t>‹#›</a:t>
            </a:fld>
            <a:endParaRPr lang="el-GR"/>
          </a:p>
        </p:txBody>
      </p:sp>
    </p:spTree>
    <p:extLst>
      <p:ext uri="{BB962C8B-B14F-4D97-AF65-F5344CB8AC3E}">
        <p14:creationId xmlns:p14="http://schemas.microsoft.com/office/powerpoint/2010/main" val="313789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l-G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l-G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4A2012-4BB3-41A3-A83C-8E8550824EB2}" type="slidenum">
              <a:rPr lang="el-GR"/>
              <a:pPr/>
              <a:t>‹#›</a:t>
            </a:fld>
            <a:endParaRPr lang="el-GR"/>
          </a:p>
        </p:txBody>
      </p:sp>
    </p:spTree>
    <p:extLst>
      <p:ext uri="{BB962C8B-B14F-4D97-AF65-F5344CB8AC3E}">
        <p14:creationId xmlns:p14="http://schemas.microsoft.com/office/powerpoint/2010/main" val="237815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l-G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l-G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93CE0FC0-6F05-4803-82E7-8B72F75CA642}" type="slidenum">
              <a:rPr lang="el-GR"/>
              <a:pPr/>
              <a:t>‹#›</a:t>
            </a:fld>
            <a:endParaRPr lang="el-GR"/>
          </a:p>
        </p:txBody>
      </p:sp>
    </p:spTree>
    <p:extLst>
      <p:ext uri="{BB962C8B-B14F-4D97-AF65-F5344CB8AC3E}">
        <p14:creationId xmlns:p14="http://schemas.microsoft.com/office/powerpoint/2010/main" val="368015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305208"/>
            <a:ext cx="8363272"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323528" y="1811957"/>
            <a:ext cx="8363272" cy="43533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12181439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iming>
    <p:tnLst>
      <p:par>
        <p:cTn id="1" dur="indefinite" restart="never" nodeType="tmRoot"/>
      </p:par>
    </p:tnLst>
  </p:timing>
  <p:txStyles>
    <p:titleStyle>
      <a:lvl1pPr algn="l" defTabSz="9144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914400" rtl="0" eaLnBrk="1" latinLnBrk="0" hangingPunct="1">
        <a:spcBef>
          <a:spcPts val="600"/>
        </a:spcBef>
        <a:spcAft>
          <a:spcPts val="600"/>
        </a:spcAft>
        <a:buClr>
          <a:schemeClr val="accent3"/>
        </a:buClr>
        <a:buFont typeface="Arial"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600"/>
        </a:spcBef>
        <a:spcAft>
          <a:spcPts val="600"/>
        </a:spcAft>
        <a:buClr>
          <a:schemeClr val="accent3"/>
        </a:buClr>
        <a:buFont typeface="Arial"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600"/>
        </a:spcBef>
        <a:spcAft>
          <a:spcPts val="600"/>
        </a:spcAft>
        <a:buClr>
          <a:schemeClr val="accent3"/>
        </a:buClr>
        <a:buFont typeface="Arial" pitchFamily="34" charset="0"/>
        <a:buChar char="•"/>
        <a:defRPr sz="1600" kern="1200">
          <a:solidFill>
            <a:schemeClr val="bg2"/>
          </a:solidFill>
          <a:latin typeface="+mn-lt"/>
          <a:ea typeface="+mn-ea"/>
          <a:cs typeface="+mn-cs"/>
        </a:defRPr>
      </a:lvl3pPr>
      <a:lvl4pPr marL="1600200" indent="-228600" algn="l" defTabSz="914400" rtl="0" eaLnBrk="1" latinLnBrk="0" hangingPunct="1">
        <a:spcBef>
          <a:spcPts val="600"/>
        </a:spcBef>
        <a:spcAft>
          <a:spcPts val="600"/>
        </a:spcAft>
        <a:buClr>
          <a:schemeClr val="accent3"/>
        </a:buClr>
        <a:buFont typeface="Arial" pitchFamily="34" charset="0"/>
        <a:buChar char="•"/>
        <a:defRPr sz="1400" kern="1200">
          <a:solidFill>
            <a:schemeClr val="bg2"/>
          </a:solidFill>
          <a:latin typeface="+mn-lt"/>
          <a:ea typeface="+mn-ea"/>
          <a:cs typeface="+mn-cs"/>
        </a:defRPr>
      </a:lvl4pPr>
      <a:lvl5pPr marL="2057400" indent="-228600" algn="l" defTabSz="914400" rtl="0" eaLnBrk="1" latinLnBrk="0" hangingPunct="1">
        <a:spcBef>
          <a:spcPts val="600"/>
        </a:spcBef>
        <a:spcAft>
          <a:spcPts val="600"/>
        </a:spcAft>
        <a:buClr>
          <a:schemeClr val="accent3"/>
        </a:buClr>
        <a:buFont typeface="Arial"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Nothing%20Goes%20Wasted%20(final).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73352" y="3759175"/>
            <a:ext cx="5797296" cy="1470025"/>
          </a:xfrm>
        </p:spPr>
        <p:txBody>
          <a:bodyPr>
            <a:noAutofit/>
          </a:bodyPr>
          <a:lstStyle/>
          <a:p>
            <a:pPr algn="ctr"/>
            <a:r>
              <a:rPr lang="el-GR" sz="2400" dirty="0">
                <a:solidFill>
                  <a:schemeClr val="bg1"/>
                </a:solidFill>
              </a:rPr>
              <a:t>Πρόγραμμα </a:t>
            </a:r>
            <a:r>
              <a:rPr lang="el-GR" sz="2400" dirty="0" smtClean="0">
                <a:solidFill>
                  <a:schemeClr val="bg1"/>
                </a:solidFill>
              </a:rPr>
              <a:t>Αγωγής Σταδιοδρομίας</a:t>
            </a:r>
            <a:br>
              <a:rPr lang="el-GR" sz="2400" dirty="0" smtClean="0">
                <a:solidFill>
                  <a:schemeClr val="bg1"/>
                </a:solidFill>
              </a:rPr>
            </a:br>
            <a:r>
              <a:rPr lang="el-GR" sz="2400" dirty="0" smtClean="0">
                <a:solidFill>
                  <a:schemeClr val="bg1"/>
                </a:solidFill>
              </a:rPr>
              <a:t>ΕΠΑΛ </a:t>
            </a:r>
            <a:r>
              <a:rPr lang="el-GR" sz="2400" dirty="0">
                <a:solidFill>
                  <a:schemeClr val="bg1"/>
                </a:solidFill>
              </a:rPr>
              <a:t>Μύρινας</a:t>
            </a:r>
          </a:p>
        </p:txBody>
      </p:sp>
      <p:sp>
        <p:nvSpPr>
          <p:cNvPr id="2051" name="Rectangle 3"/>
          <p:cNvSpPr>
            <a:spLocks noGrp="1" noChangeArrowheads="1"/>
          </p:cNvSpPr>
          <p:nvPr>
            <p:ph type="subTitle" idx="1"/>
          </p:nvPr>
        </p:nvSpPr>
        <p:spPr>
          <a:xfrm>
            <a:off x="1047564" y="2780928"/>
            <a:ext cx="7048872" cy="1224136"/>
          </a:xfrm>
          <a:noFill/>
        </p:spPr>
        <p:txBody>
          <a:bodyPr>
            <a:noAutofit/>
          </a:bodyPr>
          <a:lstStyle/>
          <a:p>
            <a:pPr algn="ctr">
              <a:lnSpc>
                <a:spcPct val="90000"/>
              </a:lnSpc>
            </a:pPr>
            <a:r>
              <a:rPr lang="el-GR" sz="3200" dirty="0">
                <a:solidFill>
                  <a:srgbClr val="00ADDC"/>
                </a:solidFill>
                <a:effectLst>
                  <a:outerShdw blurRad="38100" dist="38100" dir="2700000" algn="tl">
                    <a:srgbClr val="000000">
                      <a:alpha val="43137"/>
                    </a:srgbClr>
                  </a:outerShdw>
                </a:effectLst>
              </a:rPr>
              <a:t>«Τίποτα δεν πάει χαμένο» </a:t>
            </a:r>
          </a:p>
          <a:p>
            <a:pPr algn="ctr">
              <a:lnSpc>
                <a:spcPct val="90000"/>
              </a:lnSpc>
            </a:pPr>
            <a:r>
              <a:rPr lang="el-GR" sz="3200" dirty="0" smtClean="0">
                <a:solidFill>
                  <a:srgbClr val="00ADDC"/>
                </a:solidFill>
                <a:effectLst>
                  <a:outerShdw blurRad="38100" dist="38100" dir="2700000" algn="tl">
                    <a:srgbClr val="000000">
                      <a:alpha val="43137"/>
                    </a:srgbClr>
                  </a:outerShdw>
                </a:effectLst>
              </a:rPr>
              <a:t>Δημιουργία Εργαστηρίου Ψηφιδωτών</a:t>
            </a:r>
            <a:endParaRPr lang="el-GR" sz="3200" dirty="0">
              <a:solidFill>
                <a:srgbClr val="00ADDC"/>
              </a:solidFill>
              <a:effectLst>
                <a:outerShdw blurRad="38100" dist="38100" dir="2700000" algn="tl">
                  <a:srgbClr val="000000">
                    <a:alpha val="43137"/>
                  </a:srgbClr>
                </a:outerShdw>
              </a:effectLst>
            </a:endParaRPr>
          </a:p>
        </p:txBody>
      </p:sp>
      <p:pic>
        <p:nvPicPr>
          <p:cNvPr id="2053" name="Picture 5" descr="images"/>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51520" y="260648"/>
            <a:ext cx="1952625" cy="2333625"/>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2054" name="Picture 6" descr="χ"/>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54924" y="260648"/>
            <a:ext cx="2038350" cy="224790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2055" name="Picture 7" descr="ξ"/>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51520" y="5197177"/>
            <a:ext cx="3267075" cy="1400175"/>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2056" name="Picture 8" descr="τ"/>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6588224" y="4616152"/>
            <a:ext cx="2305050" cy="198120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normAutofit/>
          </a:bodyPr>
          <a:lstStyle/>
          <a:p>
            <a:r>
              <a:rPr lang="el-GR" sz="3600" dirty="0"/>
              <a:t>Ψηφιδωτές κατασκευές </a:t>
            </a:r>
          </a:p>
        </p:txBody>
      </p:sp>
      <p:sp>
        <p:nvSpPr>
          <p:cNvPr id="2" name="Text Placeholder 1"/>
          <p:cNvSpPr>
            <a:spLocks noGrp="1"/>
          </p:cNvSpPr>
          <p:nvPr>
            <p:ph type="body" sz="half" idx="1"/>
          </p:nvPr>
        </p:nvSpPr>
        <p:spPr>
          <a:xfrm>
            <a:off x="457200" y="1600200"/>
            <a:ext cx="5410944" cy="4525963"/>
          </a:xfrm>
        </p:spPr>
        <p:txBody>
          <a:bodyPr>
            <a:normAutofit/>
          </a:bodyPr>
          <a:lstStyle/>
          <a:p>
            <a:pPr>
              <a:buClr>
                <a:schemeClr val="tx2"/>
              </a:buClr>
            </a:pPr>
            <a:r>
              <a:rPr lang="el-GR" sz="2400" dirty="0"/>
              <a:t>Σήμερα το ψηφιδωτό υιοθετώντας πολυάριθμες μορφές και χρήσεις διατηρώντας την σχέση του με την ζωγραφική η τονίζοντας την αυτονομία του χαράζει καινούργιους δρόμους στην αναζήτηση καινούργιας </a:t>
            </a:r>
            <a:r>
              <a:rPr lang="el-GR" sz="2400" dirty="0" smtClean="0"/>
              <a:t>ταυτότητας.</a:t>
            </a:r>
            <a:endParaRPr lang="el-GR" sz="2400" dirty="0"/>
          </a:p>
        </p:txBody>
      </p:sp>
      <p:pic>
        <p:nvPicPr>
          <p:cNvPr id="12" name="Picture 8" descr="ε"/>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428182" y="4005064"/>
            <a:ext cx="4032250" cy="2376488"/>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7" name="Picture 10" descr="λ"/>
          <p:cNvPicPr>
            <a:picLocks noGrp="1" noChangeAspect="1" noChangeArrowheads="1"/>
          </p:cNvPicPr>
          <p:nvPr>
            <p:ph sz="quarter" idx="2"/>
          </p:nvPr>
        </p:nvPicPr>
        <p:blipFill>
          <a:blip r:embed="rId3">
            <a:extLst>
              <a:ext uri="{28A0092B-C50C-407E-A947-70E740481C1C}">
                <a14:useLocalDpi xmlns:a14="http://schemas.microsoft.com/office/drawing/2010/main"/>
              </a:ext>
            </a:extLst>
          </a:blip>
          <a:stretch>
            <a:fillRect/>
          </a:stretch>
        </p:blipFill>
        <p:spPr>
          <a:xfrm>
            <a:off x="6002982" y="1764506"/>
            <a:ext cx="2457450" cy="1857375"/>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κατάλογος"/>
          <p:cNvPicPr>
            <a:picLocks noGrp="1" noChangeAspect="1" noChangeArrowheads="1"/>
          </p:cNvPicPr>
          <p:nvPr>
            <p:ph sz="quarter" idx="3"/>
          </p:nvPr>
        </p:nvPicPr>
        <p:blipFill>
          <a:blip r:embed="rId2">
            <a:extLst>
              <a:ext uri="{28A0092B-C50C-407E-A947-70E740481C1C}">
                <a14:useLocalDpi xmlns:a14="http://schemas.microsoft.com/office/drawing/2010/main"/>
              </a:ext>
            </a:extLst>
          </a:blip>
          <a:stretch>
            <a:fillRect/>
          </a:stretch>
        </p:blipFill>
        <p:spPr>
          <a:xfrm>
            <a:off x="2769575" y="4149080"/>
            <a:ext cx="3098569" cy="2320936"/>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86029" name="Rectangle 13"/>
          <p:cNvSpPr>
            <a:spLocks noGrp="1" noChangeArrowheads="1"/>
          </p:cNvSpPr>
          <p:nvPr>
            <p:ph type="title" sz="quarter"/>
          </p:nvPr>
        </p:nvSpPr>
        <p:spPr/>
        <p:txBody>
          <a:bodyPr>
            <a:normAutofit/>
          </a:bodyPr>
          <a:lstStyle/>
          <a:p>
            <a:r>
              <a:rPr lang="el-GR" sz="3600" dirty="0"/>
              <a:t>Ψηφιδωτές κατασκευές</a:t>
            </a:r>
          </a:p>
        </p:txBody>
      </p:sp>
      <p:pic>
        <p:nvPicPr>
          <p:cNvPr id="86028" name="Picture 12" descr="β"/>
          <p:cNvPicPr>
            <a:picLocks noGrp="1" noChangeAspect="1" noChangeArrowheads="1"/>
          </p:cNvPicPr>
          <p:nvPr>
            <p:ph sz="quarter" idx="1"/>
          </p:nvPr>
        </p:nvPicPr>
        <p:blipFill>
          <a:blip r:embed="rId3">
            <a:extLst>
              <a:ext uri="{28A0092B-C50C-407E-A947-70E740481C1C}">
                <a14:useLocalDpi xmlns:a14="http://schemas.microsoft.com/office/drawing/2010/main"/>
              </a:ext>
            </a:extLst>
          </a:blip>
          <a:stretch>
            <a:fillRect/>
          </a:stretch>
        </p:blipFill>
        <p:spPr>
          <a:xfrm>
            <a:off x="827584" y="1448780"/>
            <a:ext cx="1800200" cy="2381803"/>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86031" name="Picture 15" descr="ρ"/>
          <p:cNvPicPr>
            <a:picLocks noGrp="1" noChangeAspect="1" noChangeArrowheads="1"/>
          </p:cNvPicPr>
          <p:nvPr>
            <p:ph sz="quarter" idx="4"/>
          </p:nvPr>
        </p:nvPicPr>
        <p:blipFill>
          <a:blip r:embed="rId4">
            <a:extLst>
              <a:ext uri="{28A0092B-C50C-407E-A947-70E740481C1C}">
                <a14:useLocalDpi xmlns:a14="http://schemas.microsoft.com/office/drawing/2010/main"/>
              </a:ext>
            </a:extLst>
          </a:blip>
          <a:stretch>
            <a:fillRect/>
          </a:stretch>
        </p:blipFill>
        <p:spPr>
          <a:xfrm>
            <a:off x="5940152" y="1484436"/>
            <a:ext cx="2448272" cy="231049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5" name="Picture 17" descr="γ"/>
          <p:cNvPicPr>
            <a:picLocks noGrp="1" noChangeAspect="1" noChangeArrowheads="1"/>
          </p:cNvPicPr>
          <p:nvPr>
            <p:ph sz="quarter" idx="2"/>
          </p:nvPr>
        </p:nvPicPr>
        <p:blipFill>
          <a:blip r:embed="rId5">
            <a:extLst>
              <a:ext uri="{28A0092B-C50C-407E-A947-70E740481C1C}">
                <a14:useLocalDpi xmlns:a14="http://schemas.microsoft.com/office/drawing/2010/main"/>
              </a:ext>
            </a:extLst>
          </a:blip>
          <a:stretch>
            <a:fillRect/>
          </a:stretch>
        </p:blipFill>
        <p:spPr>
          <a:xfrm>
            <a:off x="3447953" y="1523557"/>
            <a:ext cx="1672030" cy="2232248"/>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l-GR" sz="3600" dirty="0"/>
              <a:t>Τεχνικές κατασκευής</a:t>
            </a:r>
          </a:p>
        </p:txBody>
      </p:sp>
      <p:sp>
        <p:nvSpPr>
          <p:cNvPr id="14339" name="Rectangle 3"/>
          <p:cNvSpPr>
            <a:spLocks noGrp="1" noChangeArrowheads="1"/>
          </p:cNvSpPr>
          <p:nvPr>
            <p:ph idx="1"/>
          </p:nvPr>
        </p:nvSpPr>
        <p:spPr/>
        <p:txBody>
          <a:bodyPr>
            <a:normAutofit/>
          </a:bodyPr>
          <a:lstStyle/>
          <a:p>
            <a:r>
              <a:rPr lang="el-GR" sz="2800" b="1" dirty="0" smtClean="0"/>
              <a:t>Ο άμεσος</a:t>
            </a:r>
            <a:r>
              <a:rPr lang="el-GR" sz="2800" dirty="0" smtClean="0"/>
              <a:t> τρόπος:</a:t>
            </a:r>
          </a:p>
          <a:p>
            <a:pPr lvl="1"/>
            <a:r>
              <a:rPr lang="el-GR" sz="2400" dirty="0" smtClean="0"/>
              <a:t>Στον άμεσο </a:t>
            </a:r>
            <a:r>
              <a:rPr lang="el-GR" sz="2400" dirty="0"/>
              <a:t>τρόπο η ψηφίδα τοποθετείται με την καλή όψη προς τα πάνω (δηλ. βλέπουμε το ψηφιδωτό πως θα είναι όταν τελειώσει) και κολλιέται </a:t>
            </a:r>
            <a:r>
              <a:rPr lang="el-GR" sz="2400" dirty="0" smtClean="0"/>
              <a:t>αμέσως.</a:t>
            </a:r>
          </a:p>
          <a:p>
            <a:r>
              <a:rPr lang="el-GR" sz="2800" dirty="0" smtClean="0"/>
              <a:t>Ο </a:t>
            </a:r>
            <a:r>
              <a:rPr lang="el-GR" sz="2800" b="1" dirty="0"/>
              <a:t>αντίστροφος</a:t>
            </a:r>
            <a:r>
              <a:rPr lang="el-GR" sz="2800" dirty="0"/>
              <a:t> </a:t>
            </a:r>
            <a:r>
              <a:rPr lang="el-GR" sz="2800" dirty="0" smtClean="0"/>
              <a:t>τρόπος:</a:t>
            </a:r>
            <a:endParaRPr lang="el-GR" sz="2800" dirty="0"/>
          </a:p>
          <a:p>
            <a:pPr lvl="1"/>
            <a:r>
              <a:rPr lang="el-GR" sz="2400" dirty="0" smtClean="0"/>
              <a:t>Στον </a:t>
            </a:r>
            <a:r>
              <a:rPr lang="el-GR" sz="2400" dirty="0"/>
              <a:t>αντίστροφο η ψηφίδα κολλιέται με την καλή όψη προς τα κάτω με προσωρινή </a:t>
            </a:r>
            <a:r>
              <a:rPr lang="el-GR" sz="2400" dirty="0" smtClean="0"/>
              <a:t>κόλληση.</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l-GR" sz="4000" dirty="0"/>
              <a:t>Η διαδικασία που </a:t>
            </a:r>
            <a:r>
              <a:rPr lang="el-GR" sz="4000" dirty="0" smtClean="0"/>
              <a:t>ακολουθήσαμε:</a:t>
            </a:r>
            <a:endParaRPr lang="el-GR" sz="4000" dirty="0"/>
          </a:p>
        </p:txBody>
      </p:sp>
      <p:pic>
        <p:nvPicPr>
          <p:cNvPr id="15366" name="Picture 6" descr="DSC01418"/>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764659" y="1700808"/>
            <a:ext cx="2688531" cy="2016398"/>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sp>
        <p:nvSpPr>
          <p:cNvPr id="2" name="Text Placeholder 1"/>
          <p:cNvSpPr>
            <a:spLocks noGrp="1"/>
          </p:cNvSpPr>
          <p:nvPr>
            <p:ph type="body" sz="half" idx="1"/>
          </p:nvPr>
        </p:nvSpPr>
        <p:spPr>
          <a:xfrm>
            <a:off x="457200" y="1600200"/>
            <a:ext cx="4690864" cy="4525963"/>
          </a:xfrm>
        </p:spPr>
        <p:txBody>
          <a:bodyPr>
            <a:normAutofit/>
          </a:bodyPr>
          <a:lstStyle/>
          <a:p>
            <a:pPr>
              <a:buClr>
                <a:schemeClr val="tx2"/>
              </a:buClr>
            </a:pPr>
            <a:r>
              <a:rPr lang="el-GR" dirty="0"/>
              <a:t>Αρχικά από επιχειρήσεις του νησιού προμηθευτήκαμε πλακάκια που θα πετούσαν… στα χρώματα που </a:t>
            </a:r>
            <a:r>
              <a:rPr lang="el-GR" dirty="0" smtClean="0"/>
              <a:t>θέλαμε ή </a:t>
            </a:r>
            <a:r>
              <a:rPr lang="el-GR" dirty="0"/>
              <a:t>όσα χρώματα </a:t>
            </a:r>
            <a:r>
              <a:rPr lang="el-GR" dirty="0" smtClean="0"/>
              <a:t>βρήκαμε.</a:t>
            </a:r>
          </a:p>
          <a:p>
            <a:pPr>
              <a:buClr>
                <a:schemeClr val="tx2"/>
              </a:buClr>
            </a:pPr>
            <a:r>
              <a:rPr lang="el-GR" dirty="0"/>
              <a:t>Επιλέξαμε και ζωγραφίσαμε το θέμα που θέλαμε σε ένα πανί πάνω σε ένα νοβοπάν η κομμάτι </a:t>
            </a:r>
            <a:r>
              <a:rPr lang="el-GR" dirty="0" smtClean="0"/>
              <a:t>ξύλου.</a:t>
            </a:r>
            <a:endParaRPr lang="el-GR" dirty="0"/>
          </a:p>
        </p:txBody>
      </p:sp>
      <p:pic>
        <p:nvPicPr>
          <p:cNvPr id="9" name="Picture 6" descr="DSC00868"/>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a:xfrm>
            <a:off x="5652120" y="4293096"/>
            <a:ext cx="2913611" cy="2186247"/>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pic>
        <p:nvPicPr>
          <p:cNvPr id="10" name="Picture 9" descr="ΕΠΑΛ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a:xfrm>
            <a:off x="971600" y="4293096"/>
            <a:ext cx="3886200" cy="2186247"/>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Rectangle 10"/>
          <p:cNvSpPr>
            <a:spLocks noGrp="1" noChangeArrowheads="1"/>
          </p:cNvSpPr>
          <p:nvPr>
            <p:ph type="title"/>
          </p:nvPr>
        </p:nvSpPr>
        <p:spPr/>
        <p:txBody>
          <a:bodyPr>
            <a:normAutofit/>
          </a:bodyPr>
          <a:lstStyle/>
          <a:p>
            <a:r>
              <a:rPr lang="el-GR" sz="3600" dirty="0"/>
              <a:t>Η διαδικασία που ακολουθήσαμε:</a:t>
            </a:r>
          </a:p>
        </p:txBody>
      </p:sp>
      <p:sp>
        <p:nvSpPr>
          <p:cNvPr id="17414" name="Rectangle 6"/>
          <p:cNvSpPr>
            <a:spLocks noGrp="1" noChangeArrowheads="1"/>
          </p:cNvSpPr>
          <p:nvPr>
            <p:ph type="body" sz="half" idx="1"/>
          </p:nvPr>
        </p:nvSpPr>
        <p:spPr>
          <a:xfrm>
            <a:off x="457200" y="1600201"/>
            <a:ext cx="6419056" cy="1612776"/>
          </a:xfrm>
        </p:spPr>
        <p:txBody>
          <a:bodyPr>
            <a:noAutofit/>
          </a:bodyPr>
          <a:lstStyle/>
          <a:p>
            <a:pPr>
              <a:buClr>
                <a:schemeClr val="tx2"/>
              </a:buClr>
            </a:pPr>
            <a:r>
              <a:rPr lang="el-GR" sz="2400" dirty="0"/>
              <a:t>Με ειδικό κόφτη κόψαμε ψηφίδες τοποθετώντας με την γυαλιστερή τους πλευρά αφού προηγούμενα βάζαμε λίγη </a:t>
            </a:r>
            <a:r>
              <a:rPr lang="el-GR" sz="2400" dirty="0" smtClean="0"/>
              <a:t>κόλλα.</a:t>
            </a:r>
          </a:p>
        </p:txBody>
      </p:sp>
      <p:pic>
        <p:nvPicPr>
          <p:cNvPr id="17417" name="Picture 9" descr="DSC00874"/>
          <p:cNvPicPr>
            <a:picLocks noGrp="1" noChangeAspect="1" noChangeArrowheads="1"/>
          </p:cNvPicPr>
          <p:nvPr>
            <p:ph sz="quarter" idx="2"/>
          </p:nvPr>
        </p:nvPicPr>
        <p:blipFill>
          <a:blip r:embed="rId2" cstate="screen">
            <a:extLst>
              <a:ext uri="{28A0092B-C50C-407E-A947-70E740481C1C}">
                <a14:useLocalDpi xmlns:a14="http://schemas.microsoft.com/office/drawing/2010/main"/>
              </a:ext>
            </a:extLst>
          </a:blip>
          <a:stretch>
            <a:fillRect/>
          </a:stretch>
        </p:blipFill>
        <p:spPr>
          <a:xfrm>
            <a:off x="6409914" y="1484784"/>
            <a:ext cx="2232247" cy="167498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pic>
        <p:nvPicPr>
          <p:cNvPr id="17420" name="Picture 12" descr="DSC00863"/>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rcRect/>
          <a:stretch>
            <a:fillRect/>
          </a:stretch>
        </p:blipFill>
        <p:spPr>
          <a:xfrm>
            <a:off x="494646" y="4801206"/>
            <a:ext cx="2228853" cy="167498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pic>
        <p:nvPicPr>
          <p:cNvPr id="9" name="Picture 7" descr="DSC0137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3445605" y="4800364"/>
            <a:ext cx="2231591" cy="1675822"/>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pic>
        <p:nvPicPr>
          <p:cNvPr id="10" name="Picture 8" descr="DSC0094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6405216" y="4791595"/>
            <a:ext cx="2241642" cy="1684591"/>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sp>
        <p:nvSpPr>
          <p:cNvPr id="11" name="Rectangle 6"/>
          <p:cNvSpPr txBox="1">
            <a:spLocks noChangeArrowheads="1"/>
          </p:cNvSpPr>
          <p:nvPr/>
        </p:nvSpPr>
        <p:spPr>
          <a:xfrm>
            <a:off x="467544" y="3284984"/>
            <a:ext cx="8280920" cy="2529241"/>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3"/>
              </a:buClr>
              <a:buFont typeface="Arial"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600"/>
              </a:spcBef>
              <a:spcAft>
                <a:spcPts val="600"/>
              </a:spcAft>
              <a:buClr>
                <a:schemeClr val="accent3"/>
              </a:buClr>
              <a:buFont typeface="Arial"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600"/>
              </a:spcBef>
              <a:spcAft>
                <a:spcPts val="600"/>
              </a:spcAft>
              <a:buClr>
                <a:schemeClr val="accent3"/>
              </a:buClr>
              <a:buFont typeface="Arial" pitchFamily="34" charset="0"/>
              <a:buChar char="•"/>
              <a:defRPr sz="1600" kern="1200">
                <a:solidFill>
                  <a:schemeClr val="bg2"/>
                </a:solidFill>
                <a:latin typeface="+mn-lt"/>
                <a:ea typeface="+mn-ea"/>
                <a:cs typeface="+mn-cs"/>
              </a:defRPr>
            </a:lvl3pPr>
            <a:lvl4pPr marL="1600200" indent="-228600" algn="l" defTabSz="914400" rtl="0" eaLnBrk="1" latinLnBrk="0" hangingPunct="1">
              <a:spcBef>
                <a:spcPts val="600"/>
              </a:spcBef>
              <a:spcAft>
                <a:spcPts val="600"/>
              </a:spcAft>
              <a:buClr>
                <a:schemeClr val="accent3"/>
              </a:buClr>
              <a:buFont typeface="Arial" pitchFamily="34" charset="0"/>
              <a:buChar char="•"/>
              <a:defRPr sz="1400" kern="1200">
                <a:solidFill>
                  <a:schemeClr val="bg2"/>
                </a:solidFill>
                <a:latin typeface="+mn-lt"/>
                <a:ea typeface="+mn-ea"/>
                <a:cs typeface="+mn-cs"/>
              </a:defRPr>
            </a:lvl4pPr>
            <a:lvl5pPr marL="2057400" indent="-228600" algn="l" defTabSz="914400" rtl="0" eaLnBrk="1" latinLnBrk="0" hangingPunct="1">
              <a:spcBef>
                <a:spcPts val="600"/>
              </a:spcBef>
              <a:spcAft>
                <a:spcPts val="600"/>
              </a:spcAft>
              <a:buClr>
                <a:schemeClr val="accent3"/>
              </a:buClr>
              <a:buFont typeface="Arial"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buClr>
                <a:schemeClr val="tx2"/>
              </a:buClr>
            </a:pPr>
            <a:r>
              <a:rPr lang="el-GR" sz="2400" dirty="0" smtClean="0"/>
              <a:t>Σιγά σιγά και με μεγάλη υπομονή κολλήσαμε όλες στις ψηφίδες και τοποθετήσαμε πλαίσιο και πλέγμα έτσι ώστε να καλυφθεί όλο το έργο.</a:t>
            </a:r>
            <a:endParaRPr lang="el-GR" sz="2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normAutofit/>
          </a:bodyPr>
          <a:lstStyle/>
          <a:p>
            <a:r>
              <a:rPr lang="el-GR" sz="3600" dirty="0"/>
              <a:t>Η διαδικασία που ακολουθήσαμε:</a:t>
            </a:r>
          </a:p>
        </p:txBody>
      </p:sp>
      <p:sp>
        <p:nvSpPr>
          <p:cNvPr id="19459" name="Rectangle 3"/>
          <p:cNvSpPr>
            <a:spLocks noGrp="1" noChangeArrowheads="1"/>
          </p:cNvSpPr>
          <p:nvPr>
            <p:ph type="body" sz="half" idx="1"/>
          </p:nvPr>
        </p:nvSpPr>
        <p:spPr/>
        <p:txBody>
          <a:bodyPr/>
          <a:lstStyle/>
          <a:p>
            <a:pPr>
              <a:buClr>
                <a:schemeClr val="tx2"/>
              </a:buClr>
            </a:pPr>
            <a:r>
              <a:rPr lang="el-GR" sz="2800" dirty="0"/>
              <a:t>Ετοιμάσαμε κόλλα πλακιδίων και την απλώσαμε σε όλο το </a:t>
            </a:r>
            <a:r>
              <a:rPr lang="el-GR" sz="2800" dirty="0" smtClean="0"/>
              <a:t>έργο.</a:t>
            </a:r>
            <a:endParaRPr lang="el-GR" sz="2800" dirty="0"/>
          </a:p>
          <a:p>
            <a:pPr>
              <a:buClr>
                <a:schemeClr val="tx2"/>
              </a:buClr>
            </a:pPr>
            <a:r>
              <a:rPr lang="el-GR" sz="2800" dirty="0"/>
              <a:t>Αφήσαμε να στεγνώσει, γυρίσαμε το έργο μας ανάποδα, αφαιρέσαμε το πανί αφού πρώτα το </a:t>
            </a:r>
            <a:r>
              <a:rPr lang="el-GR" sz="2800" dirty="0" smtClean="0"/>
              <a:t>βρέξαμε.</a:t>
            </a:r>
            <a:endParaRPr lang="el-GR" sz="2800" dirty="0"/>
          </a:p>
        </p:txBody>
      </p:sp>
      <p:pic>
        <p:nvPicPr>
          <p:cNvPr id="19463" name="Picture 7" descr="DSC00945"/>
          <p:cNvPicPr>
            <a:picLocks noGrp="1" noChangeAspect="1" noChangeArrowheads="1"/>
          </p:cNvPicPr>
          <p:nvPr>
            <p:ph sz="quarter" idx="2"/>
          </p:nvPr>
        </p:nvPicPr>
        <p:blipFill>
          <a:blip r:embed="rId2" cstate="screen">
            <a:extLst>
              <a:ext uri="{28A0092B-C50C-407E-A947-70E740481C1C}">
                <a14:useLocalDpi xmlns:a14="http://schemas.microsoft.com/office/drawing/2010/main"/>
              </a:ext>
            </a:extLst>
          </a:blip>
          <a:srcRect/>
          <a:stretch>
            <a:fillRect/>
          </a:stretch>
        </p:blipFill>
        <p:spPr>
          <a:xfrm>
            <a:off x="5208588" y="1600200"/>
            <a:ext cx="2913062" cy="2187575"/>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pic>
        <p:nvPicPr>
          <p:cNvPr id="19464" name="Picture 8" descr="DSC00949"/>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rcRect/>
          <a:stretch>
            <a:fillRect/>
          </a:stretch>
        </p:blipFill>
        <p:spPr>
          <a:xfrm>
            <a:off x="5208588" y="4192165"/>
            <a:ext cx="2913062" cy="2189163"/>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sz="quarter"/>
          </p:nvPr>
        </p:nvSpPr>
        <p:spPr/>
        <p:txBody>
          <a:bodyPr>
            <a:normAutofit/>
          </a:bodyPr>
          <a:lstStyle/>
          <a:p>
            <a:r>
              <a:rPr lang="el-GR" sz="3600" dirty="0"/>
              <a:t>Η διαδικασία που ακολουθήσαμε:</a:t>
            </a:r>
          </a:p>
        </p:txBody>
      </p:sp>
      <p:sp>
        <p:nvSpPr>
          <p:cNvPr id="19459" name="Rectangle 3"/>
          <p:cNvSpPr>
            <a:spLocks noGrp="1" noChangeArrowheads="1"/>
          </p:cNvSpPr>
          <p:nvPr>
            <p:ph sz="quarter" idx="1"/>
          </p:nvPr>
        </p:nvSpPr>
        <p:spPr>
          <a:xfrm>
            <a:off x="457200" y="1340768"/>
            <a:ext cx="8219256" cy="748680"/>
          </a:xfrm>
        </p:spPr>
        <p:txBody>
          <a:bodyPr>
            <a:noAutofit/>
          </a:bodyPr>
          <a:lstStyle/>
          <a:p>
            <a:pPr>
              <a:buClr>
                <a:schemeClr val="tx2"/>
              </a:buClr>
            </a:pPr>
            <a:r>
              <a:rPr lang="el-GR" dirty="0"/>
              <a:t>Στο τέλος με βούρτσα δαπέδου καθαρίσαμε καλά όλη την κόλλα από την επιφάνεια του </a:t>
            </a:r>
            <a:r>
              <a:rPr lang="el-GR" dirty="0" smtClean="0"/>
              <a:t>ψηφιδωτού και </a:t>
            </a:r>
            <a:r>
              <a:rPr lang="el-GR" dirty="0"/>
              <a:t>βάλαμε </a:t>
            </a:r>
            <a:r>
              <a:rPr lang="el-GR" dirty="0" smtClean="0"/>
              <a:t>στόκο.</a:t>
            </a:r>
            <a:endParaRPr lang="el-GR" dirty="0"/>
          </a:p>
        </p:txBody>
      </p:sp>
      <p:pic>
        <p:nvPicPr>
          <p:cNvPr id="14" name="Picture 21"/>
          <p:cNvPicPr>
            <a:picLocks noChangeArrowheads="1"/>
          </p:cNvPicPr>
          <p:nvPr/>
        </p:nvPicPr>
        <p:blipFill>
          <a:blip r:embed="rId2" cstate="screen">
            <a:extLst>
              <a:ext uri="{28A0092B-C50C-407E-A947-70E740481C1C}">
                <a14:useLocalDpi xmlns:a14="http://schemas.microsoft.com/office/drawing/2010/main"/>
              </a:ext>
            </a:extLst>
          </a:blip>
          <a:stretch>
            <a:fillRect/>
          </a:stretch>
        </p:blipFill>
        <p:spPr>
          <a:xfrm>
            <a:off x="1043608" y="2367124"/>
            <a:ext cx="1157793" cy="1157793"/>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5" name="Picture 19"/>
          <p:cNvPicPr>
            <a:picLocks noGrp="1" noChangeArrowheads="1"/>
          </p:cNvPicPr>
          <p:nvPr>
            <p:ph sz="quarter" idx="3"/>
          </p:nvPr>
        </p:nvPicPr>
        <p:blipFill>
          <a:blip r:embed="rId3" cstate="screen">
            <a:extLst>
              <a:ext uri="{28A0092B-C50C-407E-A947-70E740481C1C}">
                <a14:useLocalDpi xmlns:a14="http://schemas.microsoft.com/office/drawing/2010/main"/>
              </a:ext>
            </a:extLst>
          </a:blip>
          <a:stretch>
            <a:fillRect/>
          </a:stretch>
        </p:blipFill>
        <p:spPr>
          <a:xfrm>
            <a:off x="2819805" y="2367124"/>
            <a:ext cx="1157793" cy="1157793"/>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6" name="Picture 20"/>
          <p:cNvPicPr>
            <a:picLocks noGrp="1" noChangeArrowheads="1"/>
          </p:cNvPicPr>
          <p:nvPr>
            <p:ph sz="quarter" idx="2"/>
          </p:nvPr>
        </p:nvPicPr>
        <p:blipFill>
          <a:blip r:embed="rId4" cstate="screen">
            <a:extLst>
              <a:ext uri="{28A0092B-C50C-407E-A947-70E740481C1C}">
                <a14:useLocalDpi xmlns:a14="http://schemas.microsoft.com/office/drawing/2010/main"/>
              </a:ext>
            </a:extLst>
          </a:blip>
          <a:stretch>
            <a:fillRect/>
          </a:stretch>
        </p:blipFill>
        <p:spPr>
          <a:xfrm>
            <a:off x="4596002" y="2368231"/>
            <a:ext cx="1157793" cy="1156686"/>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9" name="Content Placeholder 18" descr="2013-05-25 11"/>
          <p:cNvPicPr>
            <a:picLocks noGrp="1" noChangeArrowheads="1"/>
          </p:cNvPicPr>
          <p:nvPr>
            <p:ph sz="quarter" idx="4"/>
          </p:nvPr>
        </p:nvPicPr>
        <p:blipFill>
          <a:blip r:embed="rId5" cstate="screen">
            <a:extLst>
              <a:ext uri="{28A0092B-C50C-407E-A947-70E740481C1C}">
                <a14:useLocalDpi xmlns:a14="http://schemas.microsoft.com/office/drawing/2010/main"/>
              </a:ext>
            </a:extLst>
          </a:blip>
          <a:stretch>
            <a:fillRect/>
          </a:stretch>
        </p:blipFill>
        <p:spPr>
          <a:xfrm>
            <a:off x="4599617" y="4077071"/>
            <a:ext cx="2952000" cy="221400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3608" y="4076825"/>
            <a:ext cx="2952328" cy="2214246"/>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pic>
        <p:nvPicPr>
          <p:cNvPr id="10" name="Picture 21"/>
          <p:cNvPicPr>
            <a:picLocks noChangeArrowheads="1"/>
          </p:cNvPicPr>
          <p:nvPr/>
        </p:nvPicPr>
        <p:blipFill rotWithShape="1">
          <a:blip r:embed="rId7" cstate="screen">
            <a:extLst>
              <a:ext uri="{28A0092B-C50C-407E-A947-70E740481C1C}">
                <a14:useLocalDpi xmlns:a14="http://schemas.microsoft.com/office/drawing/2010/main"/>
              </a:ext>
            </a:extLst>
          </a:blip>
          <a:srcRect/>
          <a:stretch/>
        </p:blipFill>
        <p:spPr>
          <a:xfrm>
            <a:off x="6372200" y="2367124"/>
            <a:ext cx="1157793" cy="1157793"/>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9595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l-GR" sz="3600" dirty="0"/>
              <a:t>Εκδρομή στην Αγιά Λάρισας</a:t>
            </a:r>
          </a:p>
        </p:txBody>
      </p:sp>
      <p:pic>
        <p:nvPicPr>
          <p:cNvPr id="14" name="Picture 6" descr="DSC02776"/>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76516" y="3156916"/>
            <a:ext cx="3422082" cy="2576339"/>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pic>
        <p:nvPicPr>
          <p:cNvPr id="21511" name="Picture 7" descr="DSC02777"/>
          <p:cNvPicPr>
            <a:picLocks noGrp="1" noChangeAspect="1" noChangeArrowheads="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860032" y="3156916"/>
            <a:ext cx="3422082" cy="2576339"/>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p:spPr>
      </p:pic>
      <p:sp>
        <p:nvSpPr>
          <p:cNvPr id="17" name="Rectangle 3"/>
          <p:cNvSpPr txBox="1">
            <a:spLocks noChangeArrowheads="1"/>
          </p:cNvSpPr>
          <p:nvPr/>
        </p:nvSpPr>
        <p:spPr>
          <a:xfrm>
            <a:off x="755576" y="1628800"/>
            <a:ext cx="7632848" cy="1224136"/>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spcBef>
                <a:spcPts val="600"/>
              </a:spcBef>
              <a:spcAft>
                <a:spcPts val="600"/>
              </a:spcAft>
              <a:buClr>
                <a:schemeClr val="accent3"/>
              </a:buClr>
              <a:buFont typeface="Arial" pitchFamily="34" charset="0"/>
              <a:buNone/>
              <a:defRPr sz="2000" b="1" kern="1200">
                <a:solidFill>
                  <a:schemeClr val="accent1"/>
                </a:solidFill>
                <a:latin typeface="+mn-lt"/>
                <a:ea typeface="+mn-ea"/>
                <a:cs typeface="+mn-cs"/>
              </a:defRPr>
            </a:lvl1pPr>
            <a:lvl2pPr marL="457200" indent="0" algn="l" defTabSz="914400" rtl="0" eaLnBrk="1" latinLnBrk="0" hangingPunct="1">
              <a:spcBef>
                <a:spcPts val="600"/>
              </a:spcBef>
              <a:spcAft>
                <a:spcPts val="600"/>
              </a:spcAft>
              <a:buClr>
                <a:schemeClr val="accent3"/>
              </a:buClr>
              <a:buFont typeface="Arial" pitchFamily="34" charset="0"/>
              <a:buNone/>
              <a:defRPr sz="2000" b="1" kern="1200">
                <a:solidFill>
                  <a:schemeClr val="bg2"/>
                </a:solidFill>
                <a:latin typeface="+mn-lt"/>
                <a:ea typeface="+mn-ea"/>
                <a:cs typeface="+mn-cs"/>
              </a:defRPr>
            </a:lvl2pPr>
            <a:lvl3pPr marL="914400" indent="0" algn="l" defTabSz="914400" rtl="0" eaLnBrk="1" latinLnBrk="0" hangingPunct="1">
              <a:spcBef>
                <a:spcPts val="600"/>
              </a:spcBef>
              <a:spcAft>
                <a:spcPts val="600"/>
              </a:spcAft>
              <a:buClr>
                <a:schemeClr val="accent3"/>
              </a:buClr>
              <a:buFont typeface="Arial" pitchFamily="34" charset="0"/>
              <a:buNone/>
              <a:defRPr sz="1800" b="1" kern="1200">
                <a:solidFill>
                  <a:schemeClr val="bg2"/>
                </a:solidFill>
                <a:latin typeface="+mn-lt"/>
                <a:ea typeface="+mn-ea"/>
                <a:cs typeface="+mn-cs"/>
              </a:defRPr>
            </a:lvl3pPr>
            <a:lvl4pPr marL="1371600" indent="0" algn="l" defTabSz="914400" rtl="0" eaLnBrk="1" latinLnBrk="0" hangingPunct="1">
              <a:spcBef>
                <a:spcPts val="600"/>
              </a:spcBef>
              <a:spcAft>
                <a:spcPts val="600"/>
              </a:spcAft>
              <a:buClr>
                <a:schemeClr val="accent3"/>
              </a:buClr>
              <a:buFont typeface="Arial" pitchFamily="34" charset="0"/>
              <a:buNone/>
              <a:defRPr sz="1600" b="1" kern="1200">
                <a:solidFill>
                  <a:schemeClr val="bg2"/>
                </a:solidFill>
                <a:latin typeface="+mn-lt"/>
                <a:ea typeface="+mn-ea"/>
                <a:cs typeface="+mn-cs"/>
              </a:defRPr>
            </a:lvl4pPr>
            <a:lvl5pPr marL="1828800" indent="0" algn="l" defTabSz="914400" rtl="0" eaLnBrk="1" latinLnBrk="0" hangingPunct="1">
              <a:spcBef>
                <a:spcPts val="600"/>
              </a:spcBef>
              <a:spcAft>
                <a:spcPts val="600"/>
              </a:spcAft>
              <a:buClr>
                <a:schemeClr val="accent3"/>
              </a:buClr>
              <a:buFont typeface="Arial" pitchFamily="34" charset="0"/>
              <a:buNone/>
              <a:defRPr sz="1600" b="1" kern="1200">
                <a:solidFill>
                  <a:schemeClr val="bg2"/>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fontAlgn="auto">
              <a:buClr>
                <a:schemeClr val="tx2"/>
              </a:buClr>
            </a:pPr>
            <a:r>
              <a:rPr lang="el-GR" sz="2800" dirty="0" smtClean="0">
                <a:solidFill>
                  <a:schemeClr val="accent2">
                    <a:lumMod val="20000"/>
                    <a:lumOff val="80000"/>
                  </a:schemeClr>
                </a:solidFill>
              </a:rPr>
              <a:t>Επισκεφτήκαμε την Αγιά του Ν. Λάρισας στα πλαίσια της συνέχειας του «Διάπλου του Φιλοκτήτη» και κατασκευάσαμε ψηφιδωτά από βότσαλα.</a:t>
            </a:r>
            <a:endParaRPr lang="el-GR" sz="2800" dirty="0">
              <a:solidFill>
                <a:schemeClr val="accent2">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l-GR" sz="3600" dirty="0" smtClean="0"/>
              <a:t>Το επάγγελμα του ψηφοθέτη</a:t>
            </a:r>
            <a:endParaRPr lang="el-GR" sz="3600" dirty="0"/>
          </a:p>
        </p:txBody>
      </p:sp>
      <p:sp>
        <p:nvSpPr>
          <p:cNvPr id="24579" name="Rectangle 3"/>
          <p:cNvSpPr>
            <a:spLocks noGrp="1" noChangeArrowheads="1"/>
          </p:cNvSpPr>
          <p:nvPr>
            <p:ph idx="1"/>
          </p:nvPr>
        </p:nvSpPr>
        <p:spPr/>
        <p:txBody>
          <a:bodyPr>
            <a:normAutofit fontScale="92500" lnSpcReduction="20000"/>
          </a:bodyPr>
          <a:lstStyle/>
          <a:p>
            <a:r>
              <a:rPr lang="el-GR" dirty="0" smtClean="0"/>
              <a:t>Σε </a:t>
            </a:r>
            <a:r>
              <a:rPr lang="el-GR" dirty="0" err="1" smtClean="0"/>
              <a:t>Επα.Σ</a:t>
            </a:r>
            <a:r>
              <a:rPr lang="el-GR" dirty="0" smtClean="0"/>
              <a:t>. </a:t>
            </a:r>
            <a:r>
              <a:rPr lang="el-GR" dirty="0" err="1" smtClean="0"/>
              <a:t>Σιβιτανιδείου</a:t>
            </a:r>
            <a:r>
              <a:rPr lang="el-GR" dirty="0" smtClean="0"/>
              <a:t> και </a:t>
            </a:r>
            <a:r>
              <a:rPr lang="el-GR" dirty="0" err="1" smtClean="0"/>
              <a:t>Επα.Σ</a:t>
            </a:r>
            <a:r>
              <a:rPr lang="el-GR" dirty="0" smtClean="0"/>
              <a:t>. ΟΑΕΔ</a:t>
            </a:r>
          </a:p>
          <a:p>
            <a:pPr lvl="1"/>
            <a:r>
              <a:rPr lang="el-GR" dirty="0" smtClean="0"/>
              <a:t>Τομέας Εφαρμοσμένων Τεχνών και Δομικών Έργων</a:t>
            </a:r>
          </a:p>
          <a:p>
            <a:r>
              <a:rPr lang="el-GR" dirty="0" smtClean="0"/>
              <a:t>Στις  Σχολές Καλών Τεχνών που έχουν εξειδικευτεί στην κατασκευή και τη συντήρηση ψηφιδωτών. </a:t>
            </a:r>
          </a:p>
          <a:p>
            <a:r>
              <a:rPr lang="el-GR" dirty="0" smtClean="0"/>
              <a:t>Επίσης, μπορεί να εκπαιδευτεί  σε Ινστιτούτα Επαγγελματικής Κατάρτισης (Ι.Ε.Κ.), ή και να μαθητεύσει κοντά σε έμπειρους τεχνίτες.</a:t>
            </a:r>
          </a:p>
          <a:p>
            <a:r>
              <a:rPr lang="el-GR" b="1" dirty="0" smtClean="0"/>
              <a:t>Εργασία σε:</a:t>
            </a:r>
          </a:p>
          <a:p>
            <a:pPr lvl="1"/>
            <a:r>
              <a:rPr lang="el-GR" dirty="0" smtClean="0"/>
              <a:t>Ατομικό Εργαστήριο</a:t>
            </a:r>
          </a:p>
          <a:p>
            <a:pPr lvl="1"/>
            <a:r>
              <a:rPr lang="el-GR" dirty="0" smtClean="0"/>
              <a:t>Συνεργασία με ιερούς ναούς και δημόσιες και ιδιωτικές επιχειρήσεις</a:t>
            </a:r>
          </a:p>
          <a:p>
            <a:pPr lvl="1"/>
            <a:r>
              <a:rPr lang="el-GR" dirty="0" smtClean="0"/>
              <a:t>Συνεργασία με εργαστήρια στο χώρο των ψηφιδωτών</a:t>
            </a:r>
          </a:p>
          <a:p>
            <a:r>
              <a:rPr lang="el-GR" b="1" dirty="0" smtClean="0"/>
              <a:t>Μέλλον: </a:t>
            </a:r>
          </a:p>
          <a:p>
            <a:pPr lvl="1"/>
            <a:r>
              <a:rPr lang="el-GR" dirty="0" smtClean="0"/>
              <a:t>Οι αμοιβές θεωρούνται ικανοποιητικές, ειδικά αν έχει αποκτήσει φήμη στο χώρο του.</a:t>
            </a:r>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l-GR" sz="3600" dirty="0"/>
              <a:t>Πρόταση δ</a:t>
            </a:r>
            <a:r>
              <a:rPr lang="el-GR" sz="3600" dirty="0" smtClean="0"/>
              <a:t>ημιουργίας </a:t>
            </a:r>
            <a:r>
              <a:rPr lang="el-GR" sz="3600" dirty="0"/>
              <a:t>εργαστηρίου</a:t>
            </a:r>
            <a:r>
              <a:rPr lang="el-GR" sz="3600" dirty="0" smtClean="0"/>
              <a:t>: (1/2)</a:t>
            </a:r>
            <a:endParaRPr lang="el-GR" sz="3600" dirty="0"/>
          </a:p>
        </p:txBody>
      </p:sp>
      <p:sp>
        <p:nvSpPr>
          <p:cNvPr id="23555" name="Rectangle 3"/>
          <p:cNvSpPr>
            <a:spLocks noGrp="1" noChangeArrowheads="1"/>
          </p:cNvSpPr>
          <p:nvPr>
            <p:ph idx="1"/>
          </p:nvPr>
        </p:nvSpPr>
        <p:spPr>
          <a:xfrm>
            <a:off x="323528" y="1412777"/>
            <a:ext cx="8363272" cy="5151708"/>
          </a:xfrm>
        </p:spPr>
        <p:txBody>
          <a:bodyPr>
            <a:normAutofit/>
          </a:bodyPr>
          <a:lstStyle/>
          <a:p>
            <a:pPr algn="just">
              <a:lnSpc>
                <a:spcPct val="80000"/>
              </a:lnSpc>
            </a:pPr>
            <a:r>
              <a:rPr lang="el-GR" sz="2400" dirty="0"/>
              <a:t>Ίδρυση Εργαστηρίου ψηφιδωτών</a:t>
            </a:r>
            <a:r>
              <a:rPr lang="el-GR" sz="2400" dirty="0" smtClean="0"/>
              <a:t>,</a:t>
            </a:r>
            <a:r>
              <a:rPr lang="en-US" sz="2400" dirty="0" smtClean="0"/>
              <a:t> art </a:t>
            </a:r>
            <a:r>
              <a:rPr lang="en-US" sz="2400" dirty="0"/>
              <a:t>shop</a:t>
            </a:r>
            <a:r>
              <a:rPr lang="en-US" sz="2400" dirty="0" smtClean="0"/>
              <a:t>, </a:t>
            </a:r>
            <a:r>
              <a:rPr lang="el-GR" sz="2400" dirty="0" smtClean="0"/>
              <a:t>εκθεσιακού </a:t>
            </a:r>
            <a:r>
              <a:rPr lang="el-GR" sz="2400" dirty="0"/>
              <a:t>χώρου </a:t>
            </a:r>
            <a:r>
              <a:rPr lang="el-GR" sz="2400" dirty="0" smtClean="0"/>
              <a:t>και </a:t>
            </a:r>
            <a:r>
              <a:rPr lang="en-US" sz="2400" dirty="0" smtClean="0"/>
              <a:t>café</a:t>
            </a:r>
            <a:r>
              <a:rPr lang="el-GR" sz="2400" dirty="0"/>
              <a:t>:</a:t>
            </a:r>
          </a:p>
          <a:p>
            <a:pPr lvl="1" algn="just">
              <a:lnSpc>
                <a:spcPct val="80000"/>
              </a:lnSpc>
            </a:pPr>
            <a:r>
              <a:rPr lang="el-GR" sz="2000" dirty="0"/>
              <a:t>Προσωπική επιχείρηση, στο Παλαιό Πεδινό σε πέτρινο ανακαινισμένο χώρο, θα εργάζονται 13 άτομα και θα χρηματοδοτηθεί από το πρόγραμμα </a:t>
            </a:r>
            <a:r>
              <a:rPr lang="en-US" sz="2000" dirty="0" smtClean="0"/>
              <a:t>LEADER</a:t>
            </a:r>
            <a:r>
              <a:rPr lang="el-GR" sz="2000" dirty="0" smtClean="0"/>
              <a:t> </a:t>
            </a:r>
            <a:r>
              <a:rPr lang="en-US" sz="2000" dirty="0" smtClean="0"/>
              <a:t>(</a:t>
            </a:r>
            <a:r>
              <a:rPr lang="el-GR" sz="2000" dirty="0" err="1" smtClean="0"/>
              <a:t>υπομέτρο</a:t>
            </a:r>
            <a:r>
              <a:rPr lang="el-GR" sz="2000" dirty="0" smtClean="0"/>
              <a:t> </a:t>
            </a:r>
            <a:r>
              <a:rPr lang="en-US" sz="2000" dirty="0"/>
              <a:t>L</a:t>
            </a:r>
            <a:r>
              <a:rPr lang="el-GR" sz="2000" dirty="0"/>
              <a:t>3</a:t>
            </a:r>
            <a:r>
              <a:rPr lang="en-US" sz="2000" dirty="0"/>
              <a:t>12</a:t>
            </a:r>
            <a:r>
              <a:rPr lang="el-GR" sz="2000" dirty="0"/>
              <a:t> στήριξη της δημιουργίας και ανάπτυξης  πολύ μικρών επιχειρήσεων) </a:t>
            </a:r>
            <a:r>
              <a:rPr lang="el-GR" sz="2000" dirty="0" smtClean="0"/>
              <a:t>και από </a:t>
            </a:r>
            <a:r>
              <a:rPr lang="el-GR" sz="2000" dirty="0"/>
              <a:t>ιδία κεφάλαια</a:t>
            </a:r>
          </a:p>
          <a:p>
            <a:pPr lvl="1" algn="just">
              <a:lnSpc>
                <a:spcPct val="80000"/>
              </a:lnSpc>
            </a:pPr>
            <a:r>
              <a:rPr lang="el-GR" sz="2000" dirty="0"/>
              <a:t>Θα δραστηριοποιείται στο σύνολο της Ελληνικής Επικράτειας, με  </a:t>
            </a:r>
            <a:r>
              <a:rPr lang="el-GR" sz="2000" dirty="0" smtClean="0"/>
              <a:t>πελάτες Δήμους, Ενορίες, Ξενοδοχεία, Καταστήματα  αλλά και Ιδιώτες.</a:t>
            </a:r>
            <a:endParaRPr lang="el-GR" sz="2000" dirty="0"/>
          </a:p>
          <a:p>
            <a:pPr lvl="1" algn="just">
              <a:lnSpc>
                <a:spcPct val="80000"/>
              </a:lnSpc>
            </a:pPr>
            <a:r>
              <a:rPr lang="el-GR" sz="2000" dirty="0" smtClean="0"/>
              <a:t>Θα </a:t>
            </a:r>
            <a:r>
              <a:rPr lang="el-GR" sz="2000" dirty="0"/>
              <a:t>υπάρχει ηλεκτρονικό κατάστημα και </a:t>
            </a:r>
            <a:r>
              <a:rPr lang="el-GR" sz="2000" dirty="0" smtClean="0"/>
              <a:t>διαδικτυακή διαφήμιση </a:t>
            </a:r>
            <a:r>
              <a:rPr lang="el-GR" sz="2000" dirty="0"/>
              <a:t>των </a:t>
            </a:r>
            <a:r>
              <a:rPr lang="el-GR" sz="2000" dirty="0" smtClean="0"/>
              <a:t>προϊόντων.</a:t>
            </a:r>
            <a:endParaRPr lang="el-GR" sz="2000" dirty="0"/>
          </a:p>
          <a:p>
            <a:pPr lvl="1" algn="just">
              <a:lnSpc>
                <a:spcPct val="80000"/>
              </a:lnSpc>
            </a:pPr>
            <a:r>
              <a:rPr lang="el-GR" sz="2000" dirty="0"/>
              <a:t>Τα ψηφιδωτά μοντέρνα η κλασσικά θα δημιουργούνται με φυσικές πέτρες, γυάλινες </a:t>
            </a:r>
            <a:r>
              <a:rPr lang="el-GR" sz="2000" dirty="0" smtClean="0"/>
              <a:t>ή </a:t>
            </a:r>
            <a:r>
              <a:rPr lang="el-GR" sz="2000" dirty="0"/>
              <a:t>κεραμικές </a:t>
            </a:r>
            <a:r>
              <a:rPr lang="el-GR" sz="2000" dirty="0" smtClean="0"/>
              <a:t>ψηφίδες και θα είναι: </a:t>
            </a:r>
          </a:p>
          <a:p>
            <a:pPr lvl="2" algn="just">
              <a:lnSpc>
                <a:spcPct val="80000"/>
              </a:lnSpc>
            </a:pPr>
            <a:r>
              <a:rPr lang="el-GR" sz="1800" dirty="0" smtClean="0"/>
              <a:t>Αυτοτελή </a:t>
            </a:r>
            <a:r>
              <a:rPr lang="el-GR" sz="1800" dirty="0"/>
              <a:t>διακοσμητικά στοιχεία που θα τοποθετούνται σε αυλές, πατώματα, </a:t>
            </a:r>
            <a:r>
              <a:rPr lang="el-GR" sz="1800" dirty="0" smtClean="0"/>
              <a:t>τοίχους, </a:t>
            </a:r>
          </a:p>
          <a:p>
            <a:pPr lvl="2" algn="just">
              <a:lnSpc>
                <a:spcPct val="80000"/>
              </a:lnSpc>
            </a:pPr>
            <a:r>
              <a:rPr lang="el-GR" sz="1800" dirty="0" smtClean="0"/>
              <a:t>Διακοσμητικά </a:t>
            </a:r>
            <a:r>
              <a:rPr lang="el-GR" sz="1800" dirty="0"/>
              <a:t>στοιχεία χρηστικών αντικειμένων </a:t>
            </a:r>
            <a:r>
              <a:rPr lang="el-GR" sz="1800" dirty="0" smtClean="0"/>
              <a:t>όπως τραπέζια, καθρέφτες κτλ.</a:t>
            </a:r>
            <a:endParaRPr lang="el-GR" sz="1800"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«Τίποτα δεν πάει χαμένο»</a:t>
            </a:r>
          </a:p>
        </p:txBody>
      </p:sp>
      <p:sp>
        <p:nvSpPr>
          <p:cNvPr id="22531" name="Rectangle 3"/>
          <p:cNvSpPr>
            <a:spLocks noGrp="1" noChangeArrowheads="1"/>
          </p:cNvSpPr>
          <p:nvPr>
            <p:ph idx="1"/>
          </p:nvPr>
        </p:nvSpPr>
        <p:spPr/>
        <p:txBody>
          <a:bodyPr>
            <a:noAutofit/>
          </a:bodyPr>
          <a:lstStyle/>
          <a:p>
            <a:pPr>
              <a:buClr>
                <a:schemeClr val="tx1"/>
              </a:buClr>
              <a:buFontTx/>
              <a:buNone/>
            </a:pPr>
            <a:r>
              <a:rPr lang="el-GR" sz="2800" dirty="0">
                <a:latin typeface="Book Antiqua" pitchFamily="18" charset="0"/>
              </a:rPr>
              <a:t>Σε ένα </a:t>
            </a:r>
            <a:r>
              <a:rPr lang="el-GR" sz="2800" dirty="0" smtClean="0">
                <a:latin typeface="Book Antiqua" pitchFamily="18" charset="0"/>
              </a:rPr>
              <a:t>ψηφιδωτό:</a:t>
            </a:r>
          </a:p>
          <a:p>
            <a:pPr>
              <a:buClr>
                <a:schemeClr val="tx2">
                  <a:lumMod val="75000"/>
                </a:schemeClr>
              </a:buClr>
            </a:pPr>
            <a:r>
              <a:rPr lang="el-GR" sz="2800" dirty="0">
                <a:latin typeface="Book Antiqua" pitchFamily="18" charset="0"/>
              </a:rPr>
              <a:t>Ο</a:t>
            </a:r>
            <a:r>
              <a:rPr lang="el-GR" sz="2800" dirty="0" smtClean="0">
                <a:latin typeface="Book Antiqua" pitchFamily="18" charset="0"/>
              </a:rPr>
              <a:t> </a:t>
            </a:r>
            <a:r>
              <a:rPr lang="el-GR" sz="2800" dirty="0">
                <a:latin typeface="Book Antiqua" pitchFamily="18" charset="0"/>
              </a:rPr>
              <a:t>χρόνος παραμένει </a:t>
            </a:r>
            <a:r>
              <a:rPr lang="el-GR" sz="2800" dirty="0" smtClean="0">
                <a:latin typeface="Book Antiqua" pitchFamily="18" charset="0"/>
              </a:rPr>
              <a:t>αμετακίνητος.</a:t>
            </a:r>
          </a:p>
          <a:p>
            <a:pPr>
              <a:buClr>
                <a:schemeClr val="tx2">
                  <a:lumMod val="75000"/>
                </a:schemeClr>
              </a:buClr>
            </a:pPr>
            <a:r>
              <a:rPr lang="el-GR" sz="2800" dirty="0">
                <a:latin typeface="Book Antiqua" pitchFamily="18" charset="0"/>
              </a:rPr>
              <a:t>Φ</a:t>
            </a:r>
            <a:r>
              <a:rPr lang="el-GR" sz="2800" dirty="0" smtClean="0">
                <a:latin typeface="Book Antiqua" pitchFamily="18" charset="0"/>
              </a:rPr>
              <a:t>αίνεται </a:t>
            </a:r>
            <a:r>
              <a:rPr lang="el-GR" sz="2800" dirty="0">
                <a:latin typeface="Book Antiqua" pitchFamily="18" charset="0"/>
              </a:rPr>
              <a:t>ποιος ήταν ο δημιουργός η ο εντολέας της κατασκευής του μέχρι την στιγμή που </a:t>
            </a:r>
            <a:r>
              <a:rPr lang="el-GR" sz="2800" dirty="0" smtClean="0">
                <a:latin typeface="Book Antiqua" pitchFamily="18" charset="0"/>
              </a:rPr>
              <a:t>θα καταστραφεί </a:t>
            </a:r>
            <a:r>
              <a:rPr lang="el-GR" sz="2800" dirty="0">
                <a:latin typeface="Book Antiqua" pitchFamily="18" charset="0"/>
              </a:rPr>
              <a:t>λόγω της βίαιης μεταχείρισης </a:t>
            </a:r>
            <a:r>
              <a:rPr lang="el-GR" sz="2800" dirty="0" smtClean="0">
                <a:latin typeface="Book Antiqua" pitchFamily="18" charset="0"/>
              </a:rPr>
              <a:t>από κάποιους </a:t>
            </a:r>
            <a:r>
              <a:rPr lang="el-GR" sz="2800" dirty="0">
                <a:latin typeface="Book Antiqua" pitchFamily="18" charset="0"/>
              </a:rPr>
              <a:t>η βίαια στοιχεία της </a:t>
            </a:r>
            <a:r>
              <a:rPr lang="el-GR" sz="2800" dirty="0" smtClean="0">
                <a:latin typeface="Book Antiqua" pitchFamily="18" charset="0"/>
              </a:rPr>
              <a:t>φύσης.</a:t>
            </a:r>
          </a:p>
          <a:p>
            <a:pPr>
              <a:buClr>
                <a:schemeClr val="tx2">
                  <a:lumMod val="75000"/>
                </a:schemeClr>
              </a:buClr>
            </a:pPr>
            <a:r>
              <a:rPr lang="el-GR" sz="2800" dirty="0">
                <a:latin typeface="Book Antiqua" pitchFamily="18" charset="0"/>
              </a:rPr>
              <a:t>Ε</a:t>
            </a:r>
            <a:r>
              <a:rPr lang="el-GR" sz="2800" dirty="0" smtClean="0">
                <a:latin typeface="Book Antiqua" pitchFamily="18" charset="0"/>
              </a:rPr>
              <a:t>ίναι εικόνες της αιωνιότητας εφόσον τοποθετούνται </a:t>
            </a:r>
            <a:r>
              <a:rPr lang="el-GR" sz="2800" dirty="0">
                <a:latin typeface="Book Antiqua" pitchFamily="18" charset="0"/>
              </a:rPr>
              <a:t>σε σημεία και αντικείμενα </a:t>
            </a:r>
            <a:r>
              <a:rPr lang="el-GR" sz="2800" dirty="0" smtClean="0">
                <a:latin typeface="Book Antiqua" pitchFamily="18" charset="0"/>
              </a:rPr>
              <a:t>τα οποία </a:t>
            </a:r>
            <a:r>
              <a:rPr lang="el-GR" sz="2800" dirty="0">
                <a:latin typeface="Book Antiqua" pitchFamily="18" charset="0"/>
              </a:rPr>
              <a:t>επίσης προορίζονται για την </a:t>
            </a:r>
            <a:r>
              <a:rPr lang="el-GR" sz="2800" dirty="0" smtClean="0">
                <a:latin typeface="Book Antiqua" pitchFamily="18" charset="0"/>
              </a:rPr>
              <a:t>αιωνιότητα.</a:t>
            </a:r>
            <a:endParaRPr lang="el-GR" sz="2800" dirty="0">
              <a:latin typeface="Book Antiqu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l-GR" sz="3600" dirty="0"/>
              <a:t>Πρόταση </a:t>
            </a:r>
            <a:r>
              <a:rPr lang="el-GR" sz="3600" dirty="0" smtClean="0"/>
              <a:t>δημιουργίας </a:t>
            </a:r>
            <a:r>
              <a:rPr lang="el-GR" sz="3600" dirty="0"/>
              <a:t>εργαστηρίου</a:t>
            </a:r>
            <a:r>
              <a:rPr lang="el-GR" sz="3600" dirty="0" smtClean="0"/>
              <a:t>: (2/2)</a:t>
            </a:r>
            <a:endParaRPr lang="el-GR" sz="3600" dirty="0"/>
          </a:p>
        </p:txBody>
      </p:sp>
      <p:sp>
        <p:nvSpPr>
          <p:cNvPr id="23555" name="Rectangle 3"/>
          <p:cNvSpPr>
            <a:spLocks noGrp="1" noChangeArrowheads="1"/>
          </p:cNvSpPr>
          <p:nvPr>
            <p:ph idx="1"/>
          </p:nvPr>
        </p:nvSpPr>
        <p:spPr/>
        <p:txBody>
          <a:bodyPr>
            <a:normAutofit/>
          </a:bodyPr>
          <a:lstStyle/>
          <a:p>
            <a:pPr algn="just">
              <a:lnSpc>
                <a:spcPct val="80000"/>
              </a:lnSpc>
            </a:pPr>
            <a:r>
              <a:rPr lang="el-GR" sz="2400" dirty="0"/>
              <a:t>Ίδρυση Εργαστηρίου ψηφιδωτών</a:t>
            </a:r>
            <a:r>
              <a:rPr lang="el-GR" sz="2400" dirty="0" smtClean="0"/>
              <a:t>,</a:t>
            </a:r>
            <a:r>
              <a:rPr lang="en-US" sz="2400" dirty="0" smtClean="0"/>
              <a:t> art </a:t>
            </a:r>
            <a:r>
              <a:rPr lang="en-US" sz="2400" dirty="0"/>
              <a:t>shop</a:t>
            </a:r>
            <a:r>
              <a:rPr lang="en-US" sz="2400" dirty="0" smtClean="0"/>
              <a:t>, </a:t>
            </a:r>
            <a:r>
              <a:rPr lang="el-GR" sz="2400" dirty="0" smtClean="0"/>
              <a:t>εκθεσιακού </a:t>
            </a:r>
            <a:r>
              <a:rPr lang="el-GR" sz="2400" dirty="0"/>
              <a:t>χώρου </a:t>
            </a:r>
            <a:r>
              <a:rPr lang="el-GR" sz="2400" dirty="0" smtClean="0"/>
              <a:t>και </a:t>
            </a:r>
            <a:r>
              <a:rPr lang="en-US" sz="2400" dirty="0" smtClean="0"/>
              <a:t>café</a:t>
            </a:r>
            <a:r>
              <a:rPr lang="el-GR" sz="2400" dirty="0"/>
              <a:t>:</a:t>
            </a:r>
          </a:p>
          <a:p>
            <a:pPr lvl="1" algn="just">
              <a:lnSpc>
                <a:spcPct val="80000"/>
              </a:lnSpc>
            </a:pPr>
            <a:r>
              <a:rPr lang="el-GR" sz="2000" dirty="0" smtClean="0"/>
              <a:t>Σε </a:t>
            </a:r>
            <a:r>
              <a:rPr lang="el-GR" sz="2000" dirty="0"/>
              <a:t>χώρο του εργαστηρίου θα γίνονται διαλέξεις με θέμα το ψηφιδωτό και την ιστορία του, τις τεχνικές και τα  υλικά του. </a:t>
            </a:r>
            <a:r>
              <a:rPr lang="el-GR" sz="2000" dirty="0" smtClean="0"/>
              <a:t>Όσοι </a:t>
            </a:r>
            <a:r>
              <a:rPr lang="el-GR" sz="2000" dirty="0"/>
              <a:t>μπορούν να διαθέσουν περισσότερο χρόνο μετά την διάλεξη θα μπορούν να κατασκευάζουν το δικό τους ψηφιδωτό το οποίο θα παίρνουν και μαζί τους.</a:t>
            </a:r>
          </a:p>
          <a:p>
            <a:pPr lvl="1" algn="just">
              <a:lnSpc>
                <a:spcPct val="80000"/>
              </a:lnSpc>
            </a:pPr>
            <a:r>
              <a:rPr lang="el-GR" sz="2000" dirty="0"/>
              <a:t>Θα διοργανώνονται μαθήματα ψηφιδωτού. Στο </a:t>
            </a:r>
            <a:r>
              <a:rPr lang="en-US" sz="2000" dirty="0"/>
              <a:t>art shop</a:t>
            </a:r>
            <a:r>
              <a:rPr lang="el-GR" sz="2000" dirty="0"/>
              <a:t> θα εκτίθενται αξιόλογες δουλειές όχι μόνο ψηφιδωτών, επίσης θα υπάρχει χώρος για πολιτιστικές-μουσικές εκδηλώσεις</a:t>
            </a:r>
          </a:p>
          <a:p>
            <a:pPr lvl="1" algn="just">
              <a:lnSpc>
                <a:spcPct val="80000"/>
              </a:lnSpc>
            </a:pPr>
            <a:r>
              <a:rPr lang="el-GR" sz="2000" dirty="0"/>
              <a:t>Τέλος θα υπάρχει μικρό καφέ που θα προσφέρει </a:t>
            </a:r>
            <a:r>
              <a:rPr lang="el-GR" sz="2000" dirty="0" smtClean="0"/>
              <a:t>καφέ και τοπικά γλυκά.</a:t>
            </a:r>
            <a:endParaRPr lang="el-GR" sz="2000" dirty="0"/>
          </a:p>
        </p:txBody>
      </p:sp>
    </p:spTree>
    <p:extLst>
      <p:ext uri="{BB962C8B-B14F-4D97-AF65-F5344CB8AC3E}">
        <p14:creationId xmlns:p14="http://schemas.microsoft.com/office/powerpoint/2010/main" val="32751847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l-GR" sz="3600" dirty="0"/>
              <a:t>«Τίποτα δεν πάει χαμένο»</a:t>
            </a:r>
          </a:p>
        </p:txBody>
      </p:sp>
      <p:sp>
        <p:nvSpPr>
          <p:cNvPr id="25603" name="Rectangle 3"/>
          <p:cNvSpPr>
            <a:spLocks noGrp="1" noChangeArrowheads="1"/>
          </p:cNvSpPr>
          <p:nvPr>
            <p:ph idx="1"/>
          </p:nvPr>
        </p:nvSpPr>
        <p:spPr/>
        <p:txBody>
          <a:bodyPr>
            <a:normAutofit lnSpcReduction="10000"/>
          </a:bodyPr>
          <a:lstStyle/>
          <a:p>
            <a:r>
              <a:rPr lang="el-GR" sz="3200" dirty="0"/>
              <a:t>Με το πρόγραμμα </a:t>
            </a:r>
            <a:r>
              <a:rPr lang="el-GR" sz="3200" dirty="0" smtClean="0"/>
              <a:t>μας:</a:t>
            </a:r>
          </a:p>
          <a:p>
            <a:pPr lvl="1"/>
            <a:r>
              <a:rPr lang="el-GR" sz="2800" dirty="0" smtClean="0"/>
              <a:t>Ψάξαμε</a:t>
            </a:r>
          </a:p>
          <a:p>
            <a:pPr lvl="1"/>
            <a:r>
              <a:rPr lang="el-GR" sz="2800" dirty="0" smtClean="0"/>
              <a:t>Μάθαμε</a:t>
            </a:r>
          </a:p>
          <a:p>
            <a:pPr lvl="1"/>
            <a:r>
              <a:rPr lang="el-GR" sz="2800" dirty="0" smtClean="0"/>
              <a:t>Συνεργαστήκαμε</a:t>
            </a:r>
          </a:p>
          <a:p>
            <a:pPr lvl="1"/>
            <a:r>
              <a:rPr lang="el-GR" sz="2800" dirty="0" smtClean="0"/>
              <a:t>Δημιουργήσαμε</a:t>
            </a:r>
            <a:endParaRPr lang="en-US" sz="2800" dirty="0" smtClean="0"/>
          </a:p>
          <a:p>
            <a:pPr lvl="1"/>
            <a:r>
              <a:rPr lang="el-GR" sz="2800" dirty="0"/>
              <a:t>Κατασκευάσαμε το δικό μας </a:t>
            </a:r>
            <a:r>
              <a:rPr lang="en-US" sz="2800" dirty="0"/>
              <a:t>blog: </a:t>
            </a:r>
            <a:r>
              <a:rPr lang="en-US" sz="2800" b="1" dirty="0">
                <a:solidFill>
                  <a:srgbClr val="19B79D"/>
                </a:solidFill>
                <a:effectLst>
                  <a:outerShdw blurRad="38100" dist="38100" dir="2700000" algn="tl">
                    <a:srgbClr val="000000">
                      <a:alpha val="43137"/>
                    </a:srgbClr>
                  </a:outerShdw>
                </a:effectLst>
              </a:rPr>
              <a:t>http://psifidwtalhmnoy.blogspot.gr</a:t>
            </a:r>
            <a:r>
              <a:rPr lang="en-US" sz="2800" b="1" dirty="0" smtClean="0">
                <a:solidFill>
                  <a:srgbClr val="19B79D"/>
                </a:solidFill>
                <a:effectLst>
                  <a:outerShdw blurRad="38100" dist="38100" dir="2700000" algn="tl">
                    <a:srgbClr val="000000">
                      <a:alpha val="43137"/>
                    </a:srgbClr>
                  </a:outerShdw>
                </a:effectLst>
              </a:rPr>
              <a:t>/</a:t>
            </a:r>
            <a:endParaRPr lang="el-GR" sz="2800" dirty="0" smtClean="0"/>
          </a:p>
          <a:p>
            <a:pPr lvl="1"/>
            <a:r>
              <a:rPr lang="el-GR" sz="2800" dirty="0" smtClean="0"/>
              <a:t>Χαρήκαμε </a:t>
            </a:r>
            <a:r>
              <a:rPr lang="el-GR" sz="2800" dirty="0"/>
              <a:t>με το αποτέλεσμα της δουλειάς μας</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smtClean="0"/>
              <a:t>Τίτλοι τέλους</a:t>
            </a:r>
            <a:endParaRPr lang="el-GR" sz="3600" dirty="0"/>
          </a:p>
        </p:txBody>
      </p:sp>
      <p:sp>
        <p:nvSpPr>
          <p:cNvPr id="5" name="Content Placeholder 4"/>
          <p:cNvSpPr>
            <a:spLocks noGrp="1"/>
          </p:cNvSpPr>
          <p:nvPr>
            <p:ph idx="1"/>
          </p:nvPr>
        </p:nvSpPr>
        <p:spPr/>
        <p:txBody>
          <a:bodyPr>
            <a:normAutofit fontScale="92500" lnSpcReduction="10000"/>
          </a:bodyPr>
          <a:lstStyle/>
          <a:p>
            <a:pPr algn="just"/>
            <a:r>
              <a:rPr lang="el-GR" sz="2400" dirty="0"/>
              <a:t>Συμμετείχαν οι μαθητές της Α΄ τάξης του ΕΠΑΛ  Μύρινας</a:t>
            </a:r>
            <a:r>
              <a:rPr lang="el-GR" sz="2400" dirty="0" smtClean="0"/>
              <a:t>:</a:t>
            </a:r>
          </a:p>
          <a:p>
            <a:pPr lvl="1" algn="just"/>
            <a:r>
              <a:rPr lang="el-GR" sz="2000" dirty="0" err="1"/>
              <a:t>Σπυριδάκη</a:t>
            </a:r>
            <a:r>
              <a:rPr lang="el-GR" sz="2000" dirty="0"/>
              <a:t> Μαρία</a:t>
            </a:r>
            <a:r>
              <a:rPr lang="el-GR" sz="2000" dirty="0" smtClean="0"/>
              <a:t>, </a:t>
            </a:r>
            <a:r>
              <a:rPr lang="el-GR" sz="2000" dirty="0" err="1" smtClean="0"/>
              <a:t>Σέφα</a:t>
            </a:r>
            <a:r>
              <a:rPr lang="el-GR" sz="2000" dirty="0" smtClean="0"/>
              <a:t> </a:t>
            </a:r>
            <a:r>
              <a:rPr lang="el-GR" sz="2000" dirty="0" err="1"/>
              <a:t>Αντέλα</a:t>
            </a:r>
            <a:r>
              <a:rPr lang="el-GR" sz="2000" dirty="0" smtClean="0"/>
              <a:t>, Φωτεινή </a:t>
            </a:r>
            <a:r>
              <a:rPr lang="el-GR" sz="2000" dirty="0" err="1"/>
              <a:t>Φυλλαδίτη</a:t>
            </a:r>
            <a:r>
              <a:rPr lang="el-GR" sz="2000" dirty="0"/>
              <a:t>, Χιώτη Πηνελόπη</a:t>
            </a:r>
            <a:r>
              <a:rPr lang="el-GR" sz="2000" dirty="0" smtClean="0"/>
              <a:t>, Ζαφειρένια </a:t>
            </a:r>
            <a:r>
              <a:rPr lang="el-GR" sz="2000" dirty="0" err="1"/>
              <a:t>Πατέλια</a:t>
            </a:r>
            <a:r>
              <a:rPr lang="el-GR" sz="2000" dirty="0"/>
              <a:t>, Ιωάννα Λαγού</a:t>
            </a:r>
            <a:r>
              <a:rPr lang="el-GR" sz="2000" dirty="0" smtClean="0"/>
              <a:t>, </a:t>
            </a:r>
            <a:r>
              <a:rPr lang="el-GR" sz="2000" dirty="0" err="1" smtClean="0"/>
              <a:t>Μηλιώνης</a:t>
            </a:r>
            <a:r>
              <a:rPr lang="el-GR" sz="2000" dirty="0" smtClean="0"/>
              <a:t> </a:t>
            </a:r>
            <a:r>
              <a:rPr lang="el-GR" sz="2000" dirty="0"/>
              <a:t>Γιάννης, </a:t>
            </a:r>
            <a:r>
              <a:rPr lang="el-GR" sz="2000" dirty="0" err="1"/>
              <a:t>Ντάιμας</a:t>
            </a:r>
            <a:r>
              <a:rPr lang="el-GR" sz="2000" dirty="0"/>
              <a:t> Παναγιώτης</a:t>
            </a:r>
            <a:r>
              <a:rPr lang="el-GR" sz="2000" dirty="0" smtClean="0"/>
              <a:t>, </a:t>
            </a:r>
            <a:r>
              <a:rPr lang="el-GR" sz="2000" dirty="0" err="1" smtClean="0"/>
              <a:t>Τζούλιο</a:t>
            </a:r>
            <a:r>
              <a:rPr lang="el-GR" sz="2000" dirty="0" smtClean="0"/>
              <a:t> </a:t>
            </a:r>
            <a:r>
              <a:rPr lang="el-GR" sz="2000" dirty="0"/>
              <a:t>Τόπι</a:t>
            </a:r>
            <a:r>
              <a:rPr lang="el-GR" sz="2000" dirty="0" smtClean="0"/>
              <a:t>, </a:t>
            </a:r>
            <a:r>
              <a:rPr lang="el-GR" sz="2000" dirty="0" err="1" smtClean="0"/>
              <a:t>Αγγελος</a:t>
            </a:r>
            <a:r>
              <a:rPr lang="el-GR" sz="2000" dirty="0" smtClean="0"/>
              <a:t> </a:t>
            </a:r>
            <a:r>
              <a:rPr lang="el-GR" sz="2000" dirty="0" err="1"/>
              <a:t>Παρδάλλης</a:t>
            </a:r>
            <a:r>
              <a:rPr lang="el-GR" sz="2000" dirty="0"/>
              <a:t>, Θανάσης </a:t>
            </a:r>
            <a:r>
              <a:rPr lang="el-GR" sz="2000" dirty="0" err="1"/>
              <a:t>Μπαρμπάδης</a:t>
            </a:r>
            <a:r>
              <a:rPr lang="el-GR" sz="2000" dirty="0"/>
              <a:t>, </a:t>
            </a:r>
            <a:r>
              <a:rPr lang="el-GR" sz="2000" dirty="0" err="1"/>
              <a:t>Νικα</a:t>
            </a:r>
            <a:r>
              <a:rPr lang="el-GR" sz="2000" dirty="0"/>
              <a:t> </a:t>
            </a:r>
            <a:r>
              <a:rPr lang="el-GR" sz="2000" dirty="0" err="1"/>
              <a:t>Τσκβιτισβίλι</a:t>
            </a:r>
            <a:r>
              <a:rPr lang="el-GR" sz="2000" dirty="0"/>
              <a:t> και Θανάσης </a:t>
            </a:r>
            <a:r>
              <a:rPr lang="el-GR" sz="2000" dirty="0" smtClean="0"/>
              <a:t>Εγγλέζος</a:t>
            </a:r>
          </a:p>
          <a:p>
            <a:pPr algn="just"/>
            <a:r>
              <a:rPr lang="el-GR" sz="2400" dirty="0"/>
              <a:t>Βοήθησαν οι </a:t>
            </a:r>
            <a:r>
              <a:rPr lang="el-GR" sz="2400" dirty="0" smtClean="0"/>
              <a:t>καθηγητές: </a:t>
            </a:r>
          </a:p>
          <a:p>
            <a:pPr lvl="1" algn="just"/>
            <a:r>
              <a:rPr lang="el-GR" sz="2000" dirty="0"/>
              <a:t>Αθανασίου </a:t>
            </a:r>
            <a:r>
              <a:rPr lang="el-GR" sz="2000" dirty="0" smtClean="0"/>
              <a:t>Ελένη</a:t>
            </a:r>
          </a:p>
          <a:p>
            <a:pPr lvl="1" algn="just"/>
            <a:r>
              <a:rPr lang="el-GR" sz="2000" dirty="0" smtClean="0"/>
              <a:t>Καρύδης Νίκος</a:t>
            </a:r>
          </a:p>
          <a:p>
            <a:pPr lvl="1" algn="just"/>
            <a:r>
              <a:rPr lang="el-GR" sz="2000" dirty="0" smtClean="0"/>
              <a:t>Φωτεινή </a:t>
            </a:r>
            <a:r>
              <a:rPr lang="el-GR" sz="2000" dirty="0" err="1" smtClean="0"/>
              <a:t>Κυριλλίδου</a:t>
            </a:r>
            <a:endParaRPr lang="el-GR" sz="2000" dirty="0" smtClean="0"/>
          </a:p>
          <a:p>
            <a:pPr algn="just"/>
            <a:r>
              <a:rPr lang="el-GR" sz="2400" dirty="0" smtClean="0"/>
              <a:t>Εικαστική επιμέλεια</a:t>
            </a:r>
            <a:r>
              <a:rPr lang="en-US" sz="2400" dirty="0" smtClean="0"/>
              <a:t> </a:t>
            </a:r>
            <a:r>
              <a:rPr lang="el-GR" sz="2400" dirty="0" smtClean="0"/>
              <a:t>ηλεκτρονικής παρουσίασης και βίντεο:</a:t>
            </a:r>
          </a:p>
          <a:p>
            <a:pPr lvl="1" algn="just"/>
            <a:r>
              <a:rPr lang="el-GR" sz="2200" dirty="0" smtClean="0"/>
              <a:t>Καζέπης Νικόλας</a:t>
            </a:r>
            <a:endParaRPr lang="el-GR" sz="2200" dirty="0"/>
          </a:p>
        </p:txBody>
      </p:sp>
    </p:spTree>
    <p:extLst>
      <p:ext uri="{BB962C8B-B14F-4D97-AF65-F5344CB8AC3E}">
        <p14:creationId xmlns:p14="http://schemas.microsoft.com/office/powerpoint/2010/main" val="34117250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ction="ppaction://hlinkfile"/>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8066" y="-210909"/>
            <a:ext cx="6767878" cy="5566578"/>
          </a:xfrm>
          <a:prstGeom prst="rect">
            <a:avLst/>
          </a:prstGeom>
          <a:noFill/>
          <a:ln>
            <a:noFill/>
          </a:ln>
          <a:effectLst>
            <a:outerShdw blurRad="50800" dist="38100" dir="2700000" algn="tl" rotWithShape="0">
              <a:schemeClr val="bg1">
                <a:alpha val="40000"/>
              </a:schemeClr>
            </a:outerShdw>
          </a:effectLst>
        </p:spPr>
      </p:pic>
      <p:sp>
        <p:nvSpPr>
          <p:cNvPr id="4" name="Rectangle 3"/>
          <p:cNvSpPr/>
          <p:nvPr/>
        </p:nvSpPr>
        <p:spPr>
          <a:xfrm>
            <a:off x="1188066" y="4725144"/>
            <a:ext cx="6767878"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ΕΥΧΑΡΙΣΤΟΥΜΕ</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5796136" y="6309320"/>
            <a:ext cx="3180614" cy="369332"/>
          </a:xfrm>
          <a:prstGeom prst="rect">
            <a:avLst/>
          </a:prstGeom>
          <a:noFill/>
        </p:spPr>
        <p:txBody>
          <a:bodyPr wrap="none" lIns="91440" tIns="45720" rIns="91440" bIns="45720">
            <a:spAutoFit/>
          </a:bodyPr>
          <a:lstStyle/>
          <a:p>
            <a:pPr algn="r"/>
            <a:r>
              <a:rPr lang="el-GR" dirty="0">
                <a:ln w="10160">
                  <a:solidFill>
                    <a:schemeClr val="accent1"/>
                  </a:solidFill>
                  <a:prstDash val="solid"/>
                </a:ln>
                <a:solidFill>
                  <a:srgbClr val="FFFFFF"/>
                </a:solidFill>
                <a:effectLst>
                  <a:outerShdw blurRad="38100" dist="32000" dir="5400000" algn="tl">
                    <a:srgbClr val="000000">
                      <a:alpha val="30000"/>
                    </a:srgbClr>
                  </a:outerShdw>
                </a:effectLst>
              </a:rPr>
              <a:t>2012 – </a:t>
            </a:r>
            <a:r>
              <a:rPr lang="el-GR" dirty="0" smtClean="0">
                <a:ln w="10160">
                  <a:solidFill>
                    <a:schemeClr val="accent1"/>
                  </a:solidFill>
                  <a:prstDash val="solid"/>
                </a:ln>
                <a:solidFill>
                  <a:srgbClr val="FFFFFF"/>
                </a:solidFill>
                <a:effectLst>
                  <a:outerShdw blurRad="38100" dist="32000" dir="5400000" algn="tl">
                    <a:srgbClr val="000000">
                      <a:alpha val="30000"/>
                    </a:srgbClr>
                  </a:outerShdw>
                </a:effectLst>
              </a:rPr>
              <a:t>2013 </a:t>
            </a:r>
            <a:r>
              <a:rPr lang="el-GR" dirty="0" err="1" smtClean="0">
                <a:ln w="10160">
                  <a:solidFill>
                    <a:schemeClr val="accent1"/>
                  </a:solidFill>
                  <a:prstDash val="solid"/>
                </a:ln>
                <a:solidFill>
                  <a:srgbClr val="FFFFFF"/>
                </a:solidFill>
                <a:effectLst>
                  <a:outerShdw blurRad="38100" dist="32000" dir="5400000" algn="tl">
                    <a:srgbClr val="000000">
                      <a:alpha val="30000"/>
                    </a:srgbClr>
                  </a:outerShdw>
                </a:effectLst>
              </a:rPr>
              <a:t>Επα.Λ</a:t>
            </a:r>
            <a:r>
              <a:rPr lang="el-GR" dirty="0" smtClean="0">
                <a:ln w="10160">
                  <a:solidFill>
                    <a:schemeClr val="accent1"/>
                  </a:solidFill>
                  <a:prstDash val="solid"/>
                </a:ln>
                <a:solidFill>
                  <a:srgbClr val="FFFFFF"/>
                </a:solidFill>
                <a:effectLst>
                  <a:outerShdw blurRad="38100" dist="32000" dir="5400000" algn="tl">
                    <a:srgbClr val="000000">
                      <a:alpha val="30000"/>
                    </a:srgbClr>
                  </a:outerShdw>
                </a:effectLst>
              </a:rPr>
              <a:t>. Μύρινας</a:t>
            </a:r>
          </a:p>
        </p:txBody>
      </p:sp>
      <p:sp>
        <p:nvSpPr>
          <p:cNvPr id="3" name="Rectangle 2">
            <a:hlinkClick r:id="rId2" action="ppaction://hlinkfile"/>
          </p:cNvPr>
          <p:cNvSpPr/>
          <p:nvPr/>
        </p:nvSpPr>
        <p:spPr>
          <a:xfrm>
            <a:off x="1736736" y="3883695"/>
            <a:ext cx="5670538"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Προβολή</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l-G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Βίντεο</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2104635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«Τίποτα δεν πάει χαμένο»</a:t>
            </a:r>
          </a:p>
        </p:txBody>
      </p:sp>
      <p:sp>
        <p:nvSpPr>
          <p:cNvPr id="5" name="Content Placeholder 4"/>
          <p:cNvSpPr>
            <a:spLocks noGrp="1"/>
          </p:cNvSpPr>
          <p:nvPr>
            <p:ph idx="1"/>
          </p:nvPr>
        </p:nvSpPr>
        <p:spPr>
          <a:xfrm>
            <a:off x="323528" y="1811957"/>
            <a:ext cx="8363272" cy="1401019"/>
          </a:xfrm>
        </p:spPr>
        <p:txBody>
          <a:bodyPr>
            <a:normAutofit/>
          </a:bodyPr>
          <a:lstStyle/>
          <a:p>
            <a:pPr algn="just"/>
            <a:r>
              <a:rPr lang="el-GR" dirty="0"/>
              <a:t>Στο ΕΠΑΛ Μύρινας το μικρό μας ταξίδι που σήμανε την γνωριμία μας με την τέχνη του ψηφιδωτού άρχισε τον Νοέμβριο του 2013 όταν αποφασίσαμε να πάρουμε μέρος στο Πρόγραμμα Αγωγής Σταδιοδρομίας με τον τίτλο: «Τίποτα δεν πάει χαμένο</a:t>
            </a:r>
            <a:r>
              <a:rPr lang="el-GR" dirty="0" smtClean="0"/>
              <a:t>».</a:t>
            </a:r>
          </a:p>
        </p:txBody>
      </p:sp>
      <p:sp>
        <p:nvSpPr>
          <p:cNvPr id="8" name="Content Placeholder 4"/>
          <p:cNvSpPr txBox="1">
            <a:spLocks/>
          </p:cNvSpPr>
          <p:nvPr/>
        </p:nvSpPr>
        <p:spPr>
          <a:xfrm>
            <a:off x="323528" y="3284984"/>
            <a:ext cx="6192688" cy="312037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600"/>
              </a:spcBef>
              <a:spcAft>
                <a:spcPts val="600"/>
              </a:spcAft>
              <a:buClr>
                <a:schemeClr val="tx2"/>
              </a:buClr>
              <a:buFont typeface="Arial"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600"/>
              </a:spcBef>
              <a:spcAft>
                <a:spcPts val="600"/>
              </a:spcAft>
              <a:buClr>
                <a:schemeClr val="tx2"/>
              </a:buClr>
              <a:buFont typeface="Arial"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600"/>
              </a:spcBef>
              <a:spcAft>
                <a:spcPts val="600"/>
              </a:spcAft>
              <a:buClr>
                <a:schemeClr val="tx2"/>
              </a:buClr>
              <a:buFont typeface="Arial" pitchFamily="34" charset="0"/>
              <a:buChar char="•"/>
              <a:defRPr sz="1600" kern="1200">
                <a:solidFill>
                  <a:schemeClr val="bg2"/>
                </a:solidFill>
                <a:latin typeface="+mn-lt"/>
                <a:ea typeface="+mn-ea"/>
                <a:cs typeface="+mn-cs"/>
              </a:defRPr>
            </a:lvl3pPr>
            <a:lvl4pPr marL="1600200" indent="-228600" algn="l" defTabSz="914400" rtl="0" eaLnBrk="1" latinLnBrk="0" hangingPunct="1">
              <a:spcBef>
                <a:spcPts val="600"/>
              </a:spcBef>
              <a:spcAft>
                <a:spcPts val="600"/>
              </a:spcAft>
              <a:buClr>
                <a:schemeClr val="tx2"/>
              </a:buClr>
              <a:buFont typeface="Arial" pitchFamily="34" charset="0"/>
              <a:buChar char="•"/>
              <a:defRPr sz="1400" kern="1200">
                <a:solidFill>
                  <a:schemeClr val="bg2"/>
                </a:solidFill>
                <a:latin typeface="+mn-lt"/>
                <a:ea typeface="+mn-ea"/>
                <a:cs typeface="+mn-cs"/>
              </a:defRPr>
            </a:lvl4pPr>
            <a:lvl5pPr marL="2057400" indent="-228600" algn="l" defTabSz="914400" rtl="0" eaLnBrk="1" latinLnBrk="0" hangingPunct="1">
              <a:spcBef>
                <a:spcPts val="600"/>
              </a:spcBef>
              <a:spcAft>
                <a:spcPts val="600"/>
              </a:spcAft>
              <a:buClr>
                <a:schemeClr val="tx2"/>
              </a:buClr>
              <a:buFont typeface="Arial"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r>
              <a:rPr lang="el-GR" dirty="0" smtClean="0"/>
              <a:t>Ο στόχος μας ήταν διπλός:</a:t>
            </a:r>
          </a:p>
          <a:p>
            <a:pPr lvl="1" algn="just" fontAlgn="auto"/>
            <a:r>
              <a:rPr lang="el-GR" dirty="0" smtClean="0"/>
              <a:t>Να συλλέξουμε πληροφορίες για την τέχνη αυτή από την αρχαιότητα έως τις μέρες μας και να την γνωρίσουμε στην πράξη χρησιμοποιώντας παλιά πλακάκια και βότσαλα.</a:t>
            </a:r>
          </a:p>
          <a:p>
            <a:pPr lvl="1" algn="just" fontAlgn="auto"/>
            <a:r>
              <a:rPr lang="el-GR" dirty="0" smtClean="0"/>
              <a:t>Να διερευνήσουμε την επαγγελματική της προοπτική.</a:t>
            </a:r>
          </a:p>
          <a:p>
            <a:pPr algn="just" fontAlgn="auto"/>
            <a:r>
              <a:rPr lang="el-GR" dirty="0" smtClean="0"/>
              <a:t>Το ταξίδι μας είναι μια σύντομη ιστορία της τέχνης του ψηφιδωτού και μια μικρή παρουσίαση της δουλειάς μας.</a:t>
            </a:r>
          </a:p>
          <a:p>
            <a:pPr algn="just" fontAlgn="auto"/>
            <a:endParaRPr lang="el-GR" dirty="0" smtClean="0"/>
          </a:p>
          <a:p>
            <a:pPr algn="just" fontAlgn="auto"/>
            <a:endParaRPr lang="el-GR" dirty="0"/>
          </a:p>
        </p:txBody>
      </p:sp>
      <p:pic>
        <p:nvPicPr>
          <p:cNvPr id="9" name="Picture 5" descr="ANd9GcRW3AncWZwLSxcCHCkwPWN_IlNs498BnPa566X8LRIo4sCxiGtH"/>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6811403" y="4005064"/>
            <a:ext cx="1905000" cy="240030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l-GR" sz="3600" dirty="0"/>
              <a:t>Τι είναι το ψηφιδωτό</a:t>
            </a:r>
          </a:p>
        </p:txBody>
      </p:sp>
      <p:sp>
        <p:nvSpPr>
          <p:cNvPr id="2" name="Content Placeholder 1"/>
          <p:cNvSpPr>
            <a:spLocks noGrp="1"/>
          </p:cNvSpPr>
          <p:nvPr>
            <p:ph idx="1"/>
          </p:nvPr>
        </p:nvSpPr>
        <p:spPr/>
        <p:txBody>
          <a:bodyPr>
            <a:normAutofit lnSpcReduction="10000"/>
          </a:bodyPr>
          <a:lstStyle/>
          <a:p>
            <a:r>
              <a:rPr lang="el-GR" dirty="0"/>
              <a:t>Το ψηφιδωτό είναι σχέδιο η παράσταση </a:t>
            </a:r>
            <a:r>
              <a:rPr lang="el-GR" dirty="0" smtClean="0"/>
              <a:t>για </a:t>
            </a:r>
            <a:r>
              <a:rPr lang="el-GR" dirty="0"/>
              <a:t>την διακόσμηση δαπέδου, </a:t>
            </a:r>
            <a:r>
              <a:rPr lang="el-GR" dirty="0" smtClean="0"/>
              <a:t>τοίχου οροφής</a:t>
            </a:r>
            <a:r>
              <a:rPr lang="el-GR" dirty="0"/>
              <a:t>, η πίνακα που σχηματίζεται με την </a:t>
            </a:r>
            <a:r>
              <a:rPr lang="el-GR" dirty="0" smtClean="0"/>
              <a:t>συναρμολόγηση</a:t>
            </a:r>
            <a:r>
              <a:rPr lang="el-GR" dirty="0"/>
              <a:t>, συγκόλληση μικρών </a:t>
            </a:r>
            <a:r>
              <a:rPr lang="el-GR" dirty="0" smtClean="0"/>
              <a:t>κύβων </a:t>
            </a:r>
            <a:r>
              <a:rPr lang="el-GR" dirty="0"/>
              <a:t>(ψηφίδων) από μάρμαρο, πέτρα, σμάλτο, η </a:t>
            </a:r>
            <a:r>
              <a:rPr lang="el-GR" dirty="0" smtClean="0"/>
              <a:t>κεραμικό.</a:t>
            </a:r>
          </a:p>
          <a:p>
            <a:r>
              <a:rPr lang="el-GR" dirty="0"/>
              <a:t>Οι ψηφίδες οφείλουν το όνομα τους στην ψήφο, στο μικρό κομμάτι πέτρας η κεραμικού , με το οποίο ψήφιζαν στη αρχαιότητα, όμως λέγεται και μωσαϊκό όνομα που προέρχεται από την διακόσμηση των χώρων πού είναι αφιερωμένοι στις </a:t>
            </a:r>
            <a:r>
              <a:rPr lang="el-GR" dirty="0" smtClean="0"/>
              <a:t>μούσες.</a:t>
            </a:r>
          </a:p>
          <a:p>
            <a:r>
              <a:rPr lang="el-GR" dirty="0"/>
              <a:t>Οι τεχνίτες που κατασκεύαζαν ψηφιδωτά ονομάζονταν ψηφοθέτες και πρώτοι ψηφοθέτες υπήρξαν οι Πέρσες και οι Αιγύπτιοι, από αυτούς παρέλαβαν την τέχνη οι Έλληνες ,την κληρονόμησαν οι Ρωμαίοι και από αυτούς οι Βυζαντινοί οι οποίοι την οδήγησαν σε αξεπέραστα από τότε </a:t>
            </a:r>
            <a:r>
              <a:rPr lang="el-GR" dirty="0" smtClean="0"/>
              <a:t>επίπεδα.</a:t>
            </a:r>
          </a:p>
          <a:p>
            <a:endParaRPr lang="el-GR" dirty="0"/>
          </a:p>
        </p:txBody>
      </p:sp>
    </p:spTree>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l-GR" sz="3600" dirty="0"/>
              <a:t>Ρωμαϊκοί Χρόνοι</a:t>
            </a:r>
          </a:p>
        </p:txBody>
      </p:sp>
      <p:sp>
        <p:nvSpPr>
          <p:cNvPr id="9219" name="Rectangle 3"/>
          <p:cNvSpPr>
            <a:spLocks noGrp="1" noChangeArrowheads="1"/>
          </p:cNvSpPr>
          <p:nvPr>
            <p:ph type="body" sz="half" idx="1"/>
          </p:nvPr>
        </p:nvSpPr>
        <p:spPr>
          <a:xfrm>
            <a:off x="457200" y="1600200"/>
            <a:ext cx="5122912" cy="4525963"/>
          </a:xfrm>
        </p:spPr>
        <p:txBody>
          <a:bodyPr/>
          <a:lstStyle/>
          <a:p>
            <a:pPr>
              <a:buClr>
                <a:schemeClr val="tx2"/>
              </a:buClr>
            </a:pPr>
            <a:r>
              <a:rPr lang="el-GR" sz="2800" dirty="0"/>
              <a:t>Η εν Ισσό μάχη στην </a:t>
            </a:r>
            <a:r>
              <a:rPr lang="el-GR" sz="2800" dirty="0" smtClean="0"/>
              <a:t>Πομπηία</a:t>
            </a:r>
          </a:p>
          <a:p>
            <a:pPr>
              <a:buClr>
                <a:schemeClr val="tx2"/>
              </a:buClr>
            </a:pPr>
            <a:endParaRPr lang="el-GR" sz="2800" dirty="0"/>
          </a:p>
          <a:p>
            <a:pPr>
              <a:buClr>
                <a:schemeClr val="tx2"/>
              </a:buClr>
            </a:pPr>
            <a:r>
              <a:rPr lang="el-GR" sz="2800" dirty="0"/>
              <a:t>Τα ψηφιδωτά στη Πέλλα</a:t>
            </a:r>
          </a:p>
          <a:p>
            <a:pPr>
              <a:buClr>
                <a:schemeClr val="tx2"/>
              </a:buClr>
            </a:pPr>
            <a:endParaRPr lang="el-GR" sz="2800" dirty="0" smtClean="0"/>
          </a:p>
          <a:p>
            <a:pPr>
              <a:buClr>
                <a:schemeClr val="tx2"/>
              </a:buClr>
            </a:pPr>
            <a:r>
              <a:rPr lang="el-GR" sz="2800" dirty="0" smtClean="0"/>
              <a:t>Κεφαλή </a:t>
            </a:r>
            <a:r>
              <a:rPr lang="el-GR" sz="2800" dirty="0"/>
              <a:t>της μέδουσας </a:t>
            </a:r>
          </a:p>
          <a:p>
            <a:pPr>
              <a:buClr>
                <a:schemeClr val="tx2"/>
              </a:buClr>
            </a:pPr>
            <a:endParaRPr lang="el-GR" sz="2800" dirty="0" smtClean="0"/>
          </a:p>
          <a:p>
            <a:pPr>
              <a:buClr>
                <a:schemeClr val="tx2"/>
              </a:buClr>
            </a:pPr>
            <a:r>
              <a:rPr lang="el-GR" sz="2800" dirty="0" smtClean="0"/>
              <a:t>Δάπεδο </a:t>
            </a:r>
            <a:r>
              <a:rPr lang="el-GR" sz="2800" dirty="0"/>
              <a:t>στην Μήλο</a:t>
            </a:r>
          </a:p>
          <a:p>
            <a:pPr>
              <a:buClr>
                <a:schemeClr val="tx2"/>
              </a:buClr>
            </a:pPr>
            <a:endParaRPr lang="el-GR" sz="2800" dirty="0"/>
          </a:p>
        </p:txBody>
      </p:sp>
      <p:pic>
        <p:nvPicPr>
          <p:cNvPr id="9231" name="Picture 15" descr="κατάλογος"/>
          <p:cNvPicPr>
            <a:picLocks noGrp="1" noChangeAspect="1" noChangeArrowheads="1"/>
          </p:cNvPicPr>
          <p:nvPr>
            <p:ph sz="quarter" idx="2"/>
          </p:nvPr>
        </p:nvPicPr>
        <p:blipFill>
          <a:blip r:embed="rId2">
            <a:extLst>
              <a:ext uri="{28A0092B-C50C-407E-A947-70E740481C1C}">
                <a14:useLocalDpi xmlns:a14="http://schemas.microsoft.com/office/drawing/2010/main"/>
              </a:ext>
            </a:extLst>
          </a:blip>
          <a:stretch>
            <a:fillRect/>
          </a:stretch>
        </p:blipFill>
        <p:spPr>
          <a:xfrm>
            <a:off x="5716091" y="1412776"/>
            <a:ext cx="2600325" cy="1762125"/>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9226" name="Rectangle 10"/>
          <p:cNvSpPr>
            <a:spLocks noChangeArrowheads="1"/>
          </p:cNvSpPr>
          <p:nvPr/>
        </p:nvSpPr>
        <p:spPr bwMode="auto">
          <a:xfrm>
            <a:off x="4643438" y="1628775"/>
            <a:ext cx="40386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l-GR" sz="2400"/>
          </a:p>
        </p:txBody>
      </p:sp>
      <p:sp>
        <p:nvSpPr>
          <p:cNvPr id="9228" name="AutoShape 12" descr="2Q=="/>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sp>
        <p:nvSpPr>
          <p:cNvPr id="9230" name="AutoShape 14" descr="2Q=="/>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pic>
        <p:nvPicPr>
          <p:cNvPr id="15" name="Picture 17" descr="dionys-leopard"/>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tretch>
            <a:fillRect/>
          </a:stretch>
        </p:blipFill>
        <p:spPr bwMode="auto">
          <a:xfrm>
            <a:off x="5869678" y="3539233"/>
            <a:ext cx="2293152" cy="2187575"/>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l-GR" sz="3600" dirty="0" smtClean="0"/>
              <a:t>4</a:t>
            </a:r>
            <a:r>
              <a:rPr lang="el-GR" sz="3600" baseline="30000" dirty="0" smtClean="0"/>
              <a:t>ος</a:t>
            </a:r>
            <a:r>
              <a:rPr lang="el-GR" sz="3600" dirty="0" smtClean="0"/>
              <a:t> – 12</a:t>
            </a:r>
            <a:r>
              <a:rPr lang="el-GR" sz="3600" baseline="30000" dirty="0" smtClean="0"/>
              <a:t>ος</a:t>
            </a:r>
            <a:r>
              <a:rPr lang="el-GR" sz="3600" dirty="0" smtClean="0"/>
              <a:t> </a:t>
            </a:r>
            <a:r>
              <a:rPr lang="el-GR" sz="3600" dirty="0"/>
              <a:t>αιώνας </a:t>
            </a:r>
            <a:r>
              <a:rPr lang="el-GR" sz="3600" dirty="0" err="1" smtClean="0"/>
              <a:t>μ.Χ</a:t>
            </a:r>
            <a:r>
              <a:rPr lang="el-GR" sz="3600" dirty="0" smtClean="0"/>
              <a:t>.</a:t>
            </a:r>
            <a:endParaRPr lang="el-GR" sz="3600" dirty="0"/>
          </a:p>
        </p:txBody>
      </p:sp>
      <p:sp>
        <p:nvSpPr>
          <p:cNvPr id="10243" name="Rectangle 3"/>
          <p:cNvSpPr>
            <a:spLocks noGrp="1" noChangeArrowheads="1"/>
          </p:cNvSpPr>
          <p:nvPr>
            <p:ph type="body" sz="half" idx="1"/>
          </p:nvPr>
        </p:nvSpPr>
        <p:spPr/>
        <p:txBody>
          <a:bodyPr/>
          <a:lstStyle/>
          <a:p>
            <a:pPr>
              <a:buClr>
                <a:schemeClr val="tx2"/>
              </a:buClr>
            </a:pPr>
            <a:r>
              <a:rPr lang="el-GR" sz="2800" dirty="0"/>
              <a:t>Ψηφιδωτά Ραβέννας</a:t>
            </a:r>
          </a:p>
          <a:p>
            <a:pPr>
              <a:buClr>
                <a:schemeClr val="tx2"/>
              </a:buClr>
            </a:pPr>
            <a:endParaRPr lang="el-GR" sz="2800" dirty="0"/>
          </a:p>
          <a:p>
            <a:pPr>
              <a:buClr>
                <a:schemeClr val="tx2"/>
              </a:buClr>
            </a:pPr>
            <a:r>
              <a:rPr lang="el-GR" sz="2800" dirty="0"/>
              <a:t>Αγίου Δημητρίου</a:t>
            </a:r>
          </a:p>
          <a:p>
            <a:pPr>
              <a:buClr>
                <a:schemeClr val="tx2"/>
              </a:buClr>
            </a:pPr>
            <a:endParaRPr lang="el-GR" sz="2800" dirty="0"/>
          </a:p>
          <a:p>
            <a:pPr>
              <a:buClr>
                <a:schemeClr val="tx2"/>
              </a:buClr>
            </a:pPr>
            <a:r>
              <a:rPr lang="el-GR" sz="2800" dirty="0"/>
              <a:t>Αγίου Γεωργίου Κοσμά και Δαμιανού στη </a:t>
            </a:r>
            <a:r>
              <a:rPr lang="el-GR" sz="2800" dirty="0" smtClean="0"/>
              <a:t>Θεσσαλονίκη</a:t>
            </a:r>
            <a:endParaRPr lang="el-GR" sz="2800" dirty="0"/>
          </a:p>
        </p:txBody>
      </p:sp>
      <p:pic>
        <p:nvPicPr>
          <p:cNvPr id="10247" name="Picture 7" descr="image009"/>
          <p:cNvPicPr>
            <a:picLocks noGrp="1" noChangeAspect="1" noChangeArrowheads="1"/>
          </p:cNvPicPr>
          <p:nvPr>
            <p:ph sz="quarter" idx="2"/>
          </p:nvPr>
        </p:nvPicPr>
        <p:blipFill>
          <a:blip r:embed="rId2" cstate="screen">
            <a:extLst>
              <a:ext uri="{28A0092B-C50C-407E-A947-70E740481C1C}">
                <a14:useLocalDpi xmlns:a14="http://schemas.microsoft.com/office/drawing/2010/main"/>
              </a:ext>
            </a:extLst>
          </a:blip>
          <a:stretch>
            <a:fillRect/>
          </a:stretch>
        </p:blipFill>
        <p:spPr>
          <a:xfrm>
            <a:off x="4958765" y="1340768"/>
            <a:ext cx="3417470" cy="2185988"/>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0248" name="Picture 8" descr="PC210003"/>
          <p:cNvPicPr>
            <a:picLocks noGrp="1" noChangeAspect="1" noChangeArrowheads="1"/>
          </p:cNvPicPr>
          <p:nvPr>
            <p:ph sz="quarter" idx="3"/>
          </p:nvPr>
        </p:nvPicPr>
        <p:blipFill>
          <a:blip r:embed="rId3">
            <a:extLst>
              <a:ext uri="{28A0092B-C50C-407E-A947-70E740481C1C}">
                <a14:useLocalDpi xmlns:a14="http://schemas.microsoft.com/office/drawing/2010/main"/>
              </a:ext>
            </a:extLst>
          </a:blip>
          <a:stretch>
            <a:fillRect/>
          </a:stretch>
        </p:blipFill>
        <p:spPr>
          <a:xfrm>
            <a:off x="5696764" y="3938588"/>
            <a:ext cx="1941472" cy="2187575"/>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10246" name="Rectangle 6"/>
          <p:cNvSpPr>
            <a:spLocks noChangeArrowheads="1"/>
          </p:cNvSpPr>
          <p:nvPr/>
        </p:nvSpPr>
        <p:spPr bwMode="auto">
          <a:xfrm>
            <a:off x="4643438" y="1628775"/>
            <a:ext cx="40386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l-GR" sz="240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l-GR" sz="4000" dirty="0"/>
              <a:t>Επί Ιουστινιανού καθιερώνεται το χρυσό βάθος (χρυσές ψηφίδες)</a:t>
            </a:r>
          </a:p>
        </p:txBody>
      </p:sp>
      <p:sp>
        <p:nvSpPr>
          <p:cNvPr id="11267" name="Rectangle 3"/>
          <p:cNvSpPr>
            <a:spLocks noGrp="1" noChangeArrowheads="1"/>
          </p:cNvSpPr>
          <p:nvPr>
            <p:ph type="body" sz="half" idx="1"/>
          </p:nvPr>
        </p:nvSpPr>
        <p:spPr>
          <a:xfrm>
            <a:off x="457200" y="1600200"/>
            <a:ext cx="4618856" cy="4525963"/>
          </a:xfrm>
        </p:spPr>
        <p:txBody>
          <a:bodyPr/>
          <a:lstStyle/>
          <a:p>
            <a:pPr>
              <a:buClr>
                <a:schemeClr val="tx2"/>
              </a:buClr>
            </a:pPr>
            <a:endParaRPr lang="el-GR" sz="2800" dirty="0" smtClean="0"/>
          </a:p>
          <a:p>
            <a:pPr>
              <a:buClr>
                <a:schemeClr val="tx2"/>
              </a:buClr>
            </a:pPr>
            <a:r>
              <a:rPr lang="el-GR" sz="2800" dirty="0" smtClean="0"/>
              <a:t>Αγία </a:t>
            </a:r>
            <a:r>
              <a:rPr lang="el-GR" sz="2800" dirty="0"/>
              <a:t>Σοφία </a:t>
            </a:r>
            <a:r>
              <a:rPr lang="el-GR" sz="2800" dirty="0" smtClean="0"/>
              <a:t>Κων/</a:t>
            </a:r>
            <a:r>
              <a:rPr lang="el-GR" sz="2800" dirty="0" err="1" smtClean="0"/>
              <a:t>πολης</a:t>
            </a:r>
            <a:endParaRPr lang="el-GR" sz="2800" dirty="0" smtClean="0"/>
          </a:p>
          <a:p>
            <a:pPr>
              <a:buClr>
                <a:schemeClr val="tx2"/>
              </a:buClr>
            </a:pPr>
            <a:endParaRPr lang="el-GR" sz="2800" dirty="0"/>
          </a:p>
          <a:p>
            <a:pPr>
              <a:buClr>
                <a:schemeClr val="tx2"/>
              </a:buClr>
            </a:pPr>
            <a:r>
              <a:rPr lang="el-GR" sz="2800" dirty="0"/>
              <a:t>Αγία Σοφία Θεσσαλονίκης </a:t>
            </a:r>
          </a:p>
          <a:p>
            <a:pPr>
              <a:buClr>
                <a:schemeClr val="tx2"/>
              </a:buClr>
            </a:pPr>
            <a:endParaRPr lang="el-GR" sz="2800" dirty="0" smtClean="0"/>
          </a:p>
          <a:p>
            <a:pPr>
              <a:buClr>
                <a:schemeClr val="tx2"/>
              </a:buClr>
            </a:pPr>
            <a:r>
              <a:rPr lang="el-GR" sz="2800" dirty="0" smtClean="0"/>
              <a:t>Αγ</a:t>
            </a:r>
            <a:r>
              <a:rPr lang="el-GR" sz="2800" dirty="0"/>
              <a:t>. Βιτάλιος Ραβέννας</a:t>
            </a:r>
          </a:p>
        </p:txBody>
      </p:sp>
      <p:pic>
        <p:nvPicPr>
          <p:cNvPr id="11270" name="Picture 6" descr="images"/>
          <p:cNvPicPr>
            <a:picLocks noGrp="1" noChangeAspect="1" noChangeArrowheads="1"/>
          </p:cNvPicPr>
          <p:nvPr>
            <p:ph sz="quarter" idx="2"/>
          </p:nvPr>
        </p:nvPicPr>
        <p:blipFill>
          <a:blip r:embed="rId2">
            <a:extLst>
              <a:ext uri="{28A0092B-C50C-407E-A947-70E740481C1C}">
                <a14:useLocalDpi xmlns:a14="http://schemas.microsoft.com/office/drawing/2010/main"/>
              </a:ext>
            </a:extLst>
          </a:blip>
          <a:stretch>
            <a:fillRect/>
          </a:stretch>
        </p:blipFill>
        <p:spPr>
          <a:xfrm>
            <a:off x="5434012" y="1769269"/>
            <a:ext cx="2466975" cy="184785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1271" name="Picture 7" descr="τ"/>
          <p:cNvPicPr>
            <a:picLocks noGrp="1" noChangeAspect="1" noChangeArrowheads="1"/>
          </p:cNvPicPr>
          <p:nvPr>
            <p:ph sz="quarter" idx="3"/>
          </p:nvPr>
        </p:nvPicPr>
        <p:blipFill>
          <a:blip r:embed="rId3">
            <a:extLst>
              <a:ext uri="{28A0092B-C50C-407E-A947-70E740481C1C}">
                <a14:useLocalDpi xmlns:a14="http://schemas.microsoft.com/office/drawing/2010/main"/>
              </a:ext>
            </a:extLst>
          </a:blip>
          <a:stretch>
            <a:fillRect/>
          </a:stretch>
        </p:blipFill>
        <p:spPr>
          <a:xfrm>
            <a:off x="5438775" y="4098925"/>
            <a:ext cx="2457450" cy="186690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l-GR" sz="3600" dirty="0"/>
              <a:t>11</a:t>
            </a:r>
            <a:r>
              <a:rPr lang="el-GR" sz="3600" baseline="30000" dirty="0"/>
              <a:t>ος</a:t>
            </a:r>
            <a:r>
              <a:rPr lang="el-GR" sz="3600" dirty="0" smtClean="0"/>
              <a:t>, 12</a:t>
            </a:r>
            <a:r>
              <a:rPr lang="el-GR" sz="3600" baseline="30000" dirty="0" smtClean="0"/>
              <a:t>ος</a:t>
            </a:r>
            <a:r>
              <a:rPr lang="el-GR" sz="3600" dirty="0" smtClean="0"/>
              <a:t>, 13</a:t>
            </a:r>
            <a:r>
              <a:rPr lang="el-GR" sz="3600" baseline="30000" dirty="0" smtClean="0"/>
              <a:t>ος</a:t>
            </a:r>
            <a:r>
              <a:rPr lang="el-GR" sz="3600" dirty="0" smtClean="0"/>
              <a:t> </a:t>
            </a:r>
            <a:r>
              <a:rPr lang="el-GR" sz="3600" dirty="0"/>
              <a:t>αιώνας</a:t>
            </a:r>
          </a:p>
        </p:txBody>
      </p:sp>
      <p:sp>
        <p:nvSpPr>
          <p:cNvPr id="12291" name="Rectangle 3"/>
          <p:cNvSpPr>
            <a:spLocks noGrp="1" noChangeArrowheads="1"/>
          </p:cNvSpPr>
          <p:nvPr>
            <p:ph type="body" sz="half" idx="1"/>
          </p:nvPr>
        </p:nvSpPr>
        <p:spPr>
          <a:xfrm>
            <a:off x="457200" y="1600200"/>
            <a:ext cx="4690864" cy="4525963"/>
          </a:xfrm>
        </p:spPr>
        <p:txBody>
          <a:bodyPr/>
          <a:lstStyle/>
          <a:p>
            <a:pPr>
              <a:buClr>
                <a:schemeClr val="tx2"/>
              </a:buClr>
            </a:pPr>
            <a:r>
              <a:rPr lang="el-GR" sz="2800" dirty="0"/>
              <a:t>Μονή Οσίου Λουκά στην </a:t>
            </a:r>
            <a:r>
              <a:rPr lang="el-GR" sz="2800" dirty="0" smtClean="0"/>
              <a:t>Φωκίδα</a:t>
            </a:r>
          </a:p>
          <a:p>
            <a:pPr>
              <a:buClr>
                <a:schemeClr val="tx2"/>
              </a:buClr>
            </a:pPr>
            <a:endParaRPr lang="el-GR" sz="2800" dirty="0"/>
          </a:p>
          <a:p>
            <a:pPr>
              <a:buClr>
                <a:schemeClr val="tx2"/>
              </a:buClr>
            </a:pPr>
            <a:r>
              <a:rPr lang="el-GR" sz="2800" dirty="0"/>
              <a:t>Ιταλία Σικελία</a:t>
            </a:r>
          </a:p>
          <a:p>
            <a:pPr>
              <a:buClr>
                <a:schemeClr val="tx2"/>
              </a:buClr>
            </a:pPr>
            <a:endParaRPr lang="el-GR" sz="2800" dirty="0" smtClean="0"/>
          </a:p>
          <a:p>
            <a:pPr>
              <a:buClr>
                <a:schemeClr val="tx2"/>
              </a:buClr>
            </a:pPr>
            <a:r>
              <a:rPr lang="el-GR" sz="2800" dirty="0" smtClean="0"/>
              <a:t>Χρήση </a:t>
            </a:r>
            <a:r>
              <a:rPr lang="el-GR" sz="2800" dirty="0"/>
              <a:t>και από Άραβες στην Ισπανία</a:t>
            </a:r>
          </a:p>
        </p:txBody>
      </p:sp>
      <p:pic>
        <p:nvPicPr>
          <p:cNvPr id="12294" name="Picture 6" descr="χ"/>
          <p:cNvPicPr>
            <a:picLocks noGrp="1" noChangeAspect="1" noChangeArrowheads="1"/>
          </p:cNvPicPr>
          <p:nvPr>
            <p:ph sz="quarter" idx="2"/>
          </p:nvPr>
        </p:nvPicPr>
        <p:blipFill>
          <a:blip r:embed="rId2">
            <a:extLst>
              <a:ext uri="{28A0092B-C50C-407E-A947-70E740481C1C}">
                <a14:useLocalDpi xmlns:a14="http://schemas.microsoft.com/office/drawing/2010/main"/>
              </a:ext>
            </a:extLst>
          </a:blip>
          <a:stretch>
            <a:fillRect/>
          </a:stretch>
        </p:blipFill>
        <p:spPr>
          <a:xfrm>
            <a:off x="5562600" y="1654969"/>
            <a:ext cx="2209800" cy="207645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2295" name="Picture 7" descr="ο"/>
          <p:cNvPicPr>
            <a:picLocks noGrp="1" noChangeAspect="1" noChangeArrowheads="1"/>
          </p:cNvPicPr>
          <p:nvPr>
            <p:ph sz="quarter" idx="3"/>
          </p:nvPr>
        </p:nvPicPr>
        <p:blipFill>
          <a:blip r:embed="rId3">
            <a:extLst>
              <a:ext uri="{28A0092B-C50C-407E-A947-70E740481C1C}">
                <a14:useLocalDpi xmlns:a14="http://schemas.microsoft.com/office/drawing/2010/main"/>
              </a:ext>
            </a:extLst>
          </a:blip>
          <a:stretch>
            <a:fillRect/>
          </a:stretch>
        </p:blipFill>
        <p:spPr>
          <a:xfrm>
            <a:off x="5329237" y="4175125"/>
            <a:ext cx="2676525" cy="1714500"/>
          </a:xfrm>
          <a:prstGeom prst="rect">
            <a:avLst/>
          </a:prstGeom>
          <a:ln w="88900" cap="sq" cmpd="thickThin">
            <a:solidFill>
              <a:schemeClr val="bg1"/>
            </a:solidFill>
            <a:prstDash val="solid"/>
            <a:miter lim="800000"/>
          </a:ln>
          <a:effectLst>
            <a:outerShdw blurRad="50800" dist="381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l-GR" sz="3600" dirty="0"/>
              <a:t>14</a:t>
            </a:r>
            <a:r>
              <a:rPr lang="el-GR" sz="3600" baseline="30000" dirty="0"/>
              <a:t>ος</a:t>
            </a:r>
            <a:r>
              <a:rPr lang="el-GR" sz="3600" dirty="0"/>
              <a:t> αιώνας και μετά….</a:t>
            </a:r>
          </a:p>
        </p:txBody>
      </p:sp>
      <p:sp>
        <p:nvSpPr>
          <p:cNvPr id="13315" name="Rectangle 3"/>
          <p:cNvSpPr>
            <a:spLocks noGrp="1" noChangeArrowheads="1"/>
          </p:cNvSpPr>
          <p:nvPr>
            <p:ph idx="1"/>
          </p:nvPr>
        </p:nvSpPr>
        <p:spPr>
          <a:xfrm>
            <a:off x="395288" y="1484313"/>
            <a:ext cx="8229600" cy="4525962"/>
          </a:xfrm>
        </p:spPr>
        <p:txBody>
          <a:bodyPr>
            <a:normAutofit/>
          </a:bodyPr>
          <a:lstStyle/>
          <a:p>
            <a:r>
              <a:rPr lang="el-GR" sz="2800" dirty="0"/>
              <a:t>Η τέχνη έπεσε σε αχρησία καθώς αντικαταστάθηκε από τη </a:t>
            </a:r>
            <a:r>
              <a:rPr lang="el-GR" sz="2800" dirty="0" smtClean="0"/>
              <a:t>νωπογραφία.</a:t>
            </a:r>
            <a:endParaRPr lang="el-GR" sz="2800" dirty="0"/>
          </a:p>
          <a:p>
            <a:r>
              <a:rPr lang="el-GR" sz="2800" dirty="0" smtClean="0"/>
              <a:t>Προσπάθεια αναβίωσης </a:t>
            </a:r>
            <a:r>
              <a:rPr lang="el-GR" sz="2800" dirty="0"/>
              <a:t>της τέχνης </a:t>
            </a:r>
            <a:r>
              <a:rPr lang="el-GR" sz="2800" dirty="0" smtClean="0"/>
              <a:t>σήμερα γίνεται σε:</a:t>
            </a:r>
          </a:p>
          <a:p>
            <a:pPr lvl="1"/>
            <a:r>
              <a:rPr lang="el-GR" sz="2600" dirty="0" smtClean="0"/>
              <a:t>Γαλλία</a:t>
            </a:r>
          </a:p>
          <a:p>
            <a:pPr lvl="1"/>
            <a:r>
              <a:rPr lang="el-GR" sz="2600" dirty="0" smtClean="0"/>
              <a:t>Ιταλία</a:t>
            </a:r>
          </a:p>
          <a:p>
            <a:pPr lvl="1"/>
            <a:r>
              <a:rPr lang="el-GR" sz="2600" dirty="0" smtClean="0"/>
              <a:t>Ρωσία </a:t>
            </a:r>
            <a:r>
              <a:rPr lang="el-GR" sz="2600" dirty="0"/>
              <a:t>κ.τ.λ</a:t>
            </a:r>
            <a:r>
              <a:rPr lang="el-GR" sz="2600" dirty="0" smtClean="0"/>
              <a:t>.</a:t>
            </a:r>
            <a:endParaRPr lang="el-GR" sz="2600"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P102701141_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TotalTime>
  <Words>1052</Words>
  <Application>Microsoft Office PowerPoint</Application>
  <PresentationFormat>Προβολή στην οθόνη (4:3)</PresentationFormat>
  <Paragraphs>116</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TP102701141_template</vt:lpstr>
      <vt:lpstr>Πρόγραμμα Αγωγής Σταδιοδρομίας ΕΠΑΛ Μύρινας</vt:lpstr>
      <vt:lpstr>«Τίποτα δεν πάει χαμένο»</vt:lpstr>
      <vt:lpstr>«Τίποτα δεν πάει χαμένο»</vt:lpstr>
      <vt:lpstr>Τι είναι το ψηφιδωτό</vt:lpstr>
      <vt:lpstr>Ρωμαϊκοί Χρόνοι</vt:lpstr>
      <vt:lpstr>4ος – 12ος αιώνας μ.Χ.</vt:lpstr>
      <vt:lpstr>Επί Ιουστινιανού καθιερώνεται το χρυσό βάθος (χρυσές ψηφίδες)</vt:lpstr>
      <vt:lpstr>11ος, 12ος, 13ος αιώνας</vt:lpstr>
      <vt:lpstr>14ος αιώνας και μετά….</vt:lpstr>
      <vt:lpstr>Ψηφιδωτές κατασκευές </vt:lpstr>
      <vt:lpstr>Ψηφιδωτές κατασκευές</vt:lpstr>
      <vt:lpstr>Τεχνικές κατασκευής</vt:lpstr>
      <vt:lpstr>Η διαδικασία που ακολουθήσαμε:</vt:lpstr>
      <vt:lpstr>Η διαδικασία που ακολουθήσαμε:</vt:lpstr>
      <vt:lpstr>Η διαδικασία που ακολουθήσαμε:</vt:lpstr>
      <vt:lpstr>Η διαδικασία που ακολουθήσαμε:</vt:lpstr>
      <vt:lpstr>Εκδρομή στην Αγιά Λάρισας</vt:lpstr>
      <vt:lpstr>Το επάγγελμα του ψηφοθέτη</vt:lpstr>
      <vt:lpstr>Πρόταση δημιουργίας εργαστηρίου: (1/2)</vt:lpstr>
      <vt:lpstr>Πρόταση δημιουργίας εργαστηρίου: (2/2)</vt:lpstr>
      <vt:lpstr>«Τίποτα δεν πάει χαμένο»</vt:lpstr>
      <vt:lpstr>Τίτλοι τέλους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Πρόγραμμα αγωγής  Σταδιοδρομίας του ΕΠΑΛ Μύρινας</dc:title>
  <dc:creator>Ελένη Αθανασίου</dc:creator>
  <cp:lastModifiedBy>Ελένη Αθανασίου</cp:lastModifiedBy>
  <cp:revision>37</cp:revision>
  <dcterms:created xsi:type="dcterms:W3CDTF">2013-05-24T09:32:28Z</dcterms:created>
  <dcterms:modified xsi:type="dcterms:W3CDTF">2013-06-12T15:19:12Z</dcterms:modified>
</cp:coreProperties>
</file>