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</p:sldMasterIdLst>
  <p:sldIdLst>
    <p:sldId id="256" r:id="rId7"/>
    <p:sldId id="257" r:id="rId8"/>
    <p:sldId id="258" r:id="rId9"/>
    <p:sldId id="259" r:id="rId10"/>
    <p:sldId id="260" r:id="rId11"/>
    <p:sldId id="263" r:id="rId12"/>
    <p:sldId id="261" r:id="rId13"/>
    <p:sldId id="264" r:id="rId14"/>
    <p:sldId id="262" r:id="rId15"/>
    <p:sldId id="265" r:id="rId16"/>
    <p:sldId id="266" r:id="rId17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0135"/>
    <a:srgbClr val="031B3B"/>
    <a:srgbClr val="6D0397"/>
    <a:srgbClr val="FFEBEB"/>
    <a:srgbClr val="C98FF9"/>
    <a:srgbClr val="0A17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98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Στυλ κύριου υπότιτλου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F1DAB-DA93-46F7-B5C7-2A1485CA859F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67919-3A1F-4BE7-8693-F4F5AF28DD0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25121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195BE-B1E2-4116-94C5-6952BA1128C3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39EB0-2C0E-4DF3-B1B6-E61357FD6DC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65981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230D6-6610-440C-9556-455C7ABD4006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70BA9-4EE0-4B7D-A3EA-53CD30A3FBA9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0483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Στυλ κύριου υπότιτλου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DC733-A715-40DB-84C7-8B52CD0BBCBB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DBC99-9013-44EC-AF4A-6765B92D0FF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0775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1982C-2C82-4E33-945F-2A1C40313751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10A3B-FA5E-4E19-8364-EBA8D727EC2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028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AEBC5-EF68-485E-AC86-B77323DB8F5A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1409A-B699-4DD8-A57F-3FA33C3933DE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5462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DF297-AB19-497F-B8EE-47E0EE16452F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78478-CE2C-4955-826B-B9254545286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9511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F65B8-DBB2-4F66-8AE1-F2D03891F441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8" name="Θέση αριθμού διαφάνειας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8AF7B-A72B-4C02-9A7B-6D7A3E9328A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9" name="Θέση υποσέλιδου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73841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CFC35-443F-4AE0-8DE9-4BF2CEE01A6C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7BDFF-B277-4AE5-9AD9-7E4124810F7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71718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575DE-5D44-42AD-B672-5CDA77764553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BA9FB-923E-4F45-A559-E25E7FD1BB13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7927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2E2F5-334C-4596-A854-A245B4BF463C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34ABC-29F8-41D4-B4F8-FB89D0FD4ED7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6399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C0795-01BA-453D-B1D7-16CE4D8B9FAE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D52FE-5B6F-4971-8202-379FB0FA08A2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34734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A6419-D1A3-43FA-8F5B-1384EF26B269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C6C84-D23C-4B04-A1CF-2D26547349E7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09051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047F3-D943-4041-9E2F-DA7CA3C43221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7E9BB-5DF3-401A-B23B-5D63D1A71BC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5691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92E38-A6FE-436E-980E-5D09BFA376AF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CB5EB-21B4-43E5-8461-78C7F08EAD88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42685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Στυλ κύριου υπότιτλου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FE6C7-46A4-4C59-A8E4-ACE5BB621FC3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BCD24-1ADB-4930-96CE-7D6E314B45E6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891842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0FBAE-EAF7-48D4-BE18-37195AD857FA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8B5C8-1A20-4D89-A81B-BD7B7344B1A7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973070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82F0E-142F-44C2-A11B-0D01B8C1BCC0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303AE-2807-4A38-A6A1-8C1981B7FC92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4865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6E662-70E5-4C54-8BE4-10DB8D62F87C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F8E34-1D4D-4FDB-B794-98A294FF6A4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27350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4FFCD-D9C2-4DAB-948A-BACA6A97A6FA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9E092-F40B-4534-A62A-D9380E0AB3F3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727128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714C6-7784-4C7E-8000-BD1BA5B0F4E7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14008-85BC-4BAB-A8F7-704F881F281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91414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EFF41-01FE-49E5-8071-35F701E7E37F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C4A9F-5F08-4EDC-ADE6-B2DEC1708B6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1969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79270-1E68-46CC-BF53-C55E97E684E2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3789A-6282-4EBB-8ED9-54BB873F4B4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250637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C5165-523B-4F74-8683-2314301E5A86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D3EBA-CFB5-4EB1-ACAC-3AFF88B4F45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554074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2B752-4E4A-463B-A185-7CA1B37BD134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D621D-AF8E-49A0-81D2-69B47C6744F8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514151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1F798-20F5-4A73-B112-FEC0A4CB1715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C7FEF-18EA-448C-9001-F821875050DE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22468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B8063-FB97-41B4-B9D7-78DC2FCFD6D4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120D4-D858-411F-B514-C95BF5365D29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45678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Στυλ κύριου υπότιτλου</a:t>
            </a:r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A3D15-2790-4E31-82C9-595AE4677DC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ημερομηνίας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96A62-EAAA-474B-A07B-4574C489B610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724881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603AC-C8DF-4924-9B34-9C893BAD3DB8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ημερομηνίας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E94EC-ED22-474C-BBC7-4AA9FD1FC63E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75664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5B93B-3ADB-4A4B-98AE-2034C7EF6CC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ημερομηνίας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FB947-B0FA-4FE5-A7F0-726D63A36C23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938515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AC242-F6C2-4C4B-9A7E-62AC7C0912FE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A8453-7952-4362-8845-E712A77BF22C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524850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1F532-52EB-4EA1-8714-5CDC49677DC6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Θέση ημερομηνίας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58E15-9843-491C-996F-7E5D65FDF562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865967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0B842-318F-45C6-BD0E-2AC069261B0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E1949-67F0-4E37-83B6-93499BF5713E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78604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E6EF-DFDB-4C85-925F-442C866414A6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BA785-1B11-4747-A60E-A9E45CEF3F7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59934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C62CB-B058-4450-AAF5-F8C26BC120D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41E64-0FA8-4FC0-A9EE-CDBB3FD13377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325321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79756-6CE8-4CE8-9247-A1201E750F62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54DD3-AEE9-434E-8FBE-7709DCAAEABF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630665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CB28B-61D7-4E0A-94DA-47831DEA4B93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83647-C19F-4BD9-9B42-76B97F2A7BC7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349953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BE893-C7C5-4AAE-B9AA-8997232E287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ημερομηνίας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FC29F-550D-4C2A-806B-49C8018B83B0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2245991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DE7E-736D-4298-B8C2-F6B97CC2C09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ημερομηνίας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67D68-AC7B-454D-BAC4-AD272FB2ABEB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7714933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Στυλ κύριου υπότιτλου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AA6E1-84D7-4F97-B6CE-524885DE0D3B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09FE9-0C66-4B35-8389-94C5B1AD9C6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3184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C33DD-EA09-4571-B75C-F93815FB7F56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11BEC-74FA-437D-8A8C-BB5E1D29E73E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31235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98E3D-42A3-419B-8B24-25CE94E01A61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5A350-013D-47B3-A140-6A00E9F8A40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27965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E24C4-6895-4996-94B7-A0394A2B1F85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D1AD4-849A-4992-B3AE-14CE00F8C3D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297369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72531-6C24-4A7C-83DB-F67447B01789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8" name="Θέση αριθμού διαφάνειας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DA394-3188-4AF0-BBBF-13480AD9CB8E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9" name="Θέση υποσέλιδου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335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423C9-EC81-4118-B8EF-84D69FBF334E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F5885-6419-4732-A655-8485CBE007D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6330861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15C08-8BFF-4573-9EB9-562E9512BAED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B58FA-D0D5-4F73-AED1-358CB487966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966377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AC827-C929-4F25-B165-77B11588F689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08353-0BB3-4AC9-BC0D-48B0B8053D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48838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8DCB0-E7E1-4546-9206-9AA0D0B8F01B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96C92-E3B7-4626-89AC-A9E49C30D57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535927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97FA4-A7A8-4052-AB46-6059F956A38D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851D4-B464-4EC9-9210-3D329973D4E2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48643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9468C-4F86-4227-8480-CF8DF29B48FC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2851A-D5F0-4DBB-AF1F-E68DE7870F4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155889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1E519-0B41-40A9-B03F-EE867A451106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D27C0-649A-4EAE-B7AD-E9B1E159B0A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130087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Στυλ κύριου υπότιτλου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E1676-2EA1-41FA-886B-678FD80E76D3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F4C13-68CE-4309-BB81-68D3DA98FE6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823234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5B0E3-C083-4CC8-8995-67457A7391F4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061E9-D895-457B-8A89-24DA4FC0B9F3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16683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2B480-F473-4167-BD12-1A891D400923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33488-0503-47EC-BF5D-827A5DCE7D77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96093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6964C-26D7-472A-8D59-C8BE2BC3F7C0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A1B8C-B2FC-4C65-9D03-CAEB9E5F215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997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A98F-9A87-4C33-811A-95747F2FE393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5786-884C-43B2-9B3B-7CFE9BBFE997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258359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D4F71-EBE7-4541-BB50-6215F12DBE9C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8" name="Θέση αριθμού διαφάνειας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6B80F-00F7-453F-A891-1F9E7388FD7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9" name="Θέση υποσέλιδου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539089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D059E-A7BA-4D3A-8504-398B17AEE569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292F2-C68F-4CDC-B761-8A5CEE37D1F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532108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E43A9-7C29-4FC8-B254-793E744D73F8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2A75A-7C3F-4FD5-B73F-D50B5C5FC8A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079672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B9315-1061-4DCE-97C3-A46F2FB5CC5C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E7B17-48C1-4BE9-A258-474E30B56467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094335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DB168-F1C1-4F5B-8FFF-B6AE7222D920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1E093-99ED-4F8F-A321-FDB7AFAEC60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805646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65B24-1E62-4E16-89D5-8F43874D57D7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D029C-5A6F-452E-A50C-61104B3CAC6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684950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DA21B-2C68-43AF-A690-3B583EBC61A7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9E5DD-D83A-4C71-979E-E047E7DC428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0041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EFBF9-FA70-4284-98F9-D5E5D874F57D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1FAF4-F3CD-43AF-BD5A-8DBF018F1212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6557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0B6A8-8086-463C-8127-2D2DAF826D0C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EA75A-EBC6-4E5A-9CBC-75655DAD79D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37629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98321-9286-4440-AF0F-58197F3EC55F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43C30-0CED-4051-BF3C-367005A8A59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81237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κειμένου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24" name="Θέση ημερομηνίας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FA3A82C6-C953-44AA-923B-20BF39ABF875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2" name="Θέση αριθμού διαφάνειας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3E90017-FDB9-4C63-ADB2-C0BCFDD8232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5" name="Θέση τίτλου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305F9B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Ευθεία γραμμή σύνδεσης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εία γραμμή σύνδεσης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Έλλειψη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53" name="Θέση κειμένου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5" name="Θέση τίτλου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12" name="Θέση ημερομηνίας 14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2B4D85E-834E-4021-B4DD-2677497CB618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13" name="Θέση αριθμού διαφάνειας 15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B0FEA9C-B368-465B-831C-81FECCC8195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4" name="Θέση υποσέλιδου 16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305F9B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Ευθεία γραμμή σύνδεσης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Θέση κειμένου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5" name="Θέση τίτλου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8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2C92AC8-30DF-435C-91F4-60DB532FAC54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11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2DC31D4-DBAA-4288-938F-A467294F83D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305F9B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Ευθεία γραμμή σύνδεσης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εία γραμμή σύνδεσης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" name="Θέση κειμένου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5" name="Θέση τίτλου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11" name="Θέση αριθμού διαφάνειας 8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974A900-1FB5-4E1D-B687-8BDECD41EFC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2" name="Θέση υποσέλιδου 7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Θέση ημερομηνίας 6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CA5D5299-EFB6-485E-8FCB-430EB4535EE4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305F9B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Θέση κειμένου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5" name="Θέση τίτλου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7" name="Θέση ημερομηνίας 7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7240A70-4C69-4996-A1DC-23435ED3AF05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8" name="Θέση αριθμού διαφάνειας 8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1FC4994-D506-4BB9-AE77-42F734287FF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1" name="Θέση υποσέλιδου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305F9B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Θέση κειμένου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5" name="Θέση τίτλου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7" name="Θέση ημερομηνίας 7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F308990-7ADD-481D-A113-DCB1E3FB3059}" type="datetimeFigureOut">
              <a:rPr lang="el-GR"/>
              <a:pPr>
                <a:defRPr/>
              </a:pPr>
              <a:t>26/10/2017</a:t>
            </a:fld>
            <a:endParaRPr lang="el-GR" dirty="0"/>
          </a:p>
        </p:txBody>
      </p:sp>
      <p:sp>
        <p:nvSpPr>
          <p:cNvPr id="8" name="Θέση αριθμού διαφάνειας 8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C70529EE-37F7-4F57-84AD-D19F8A719A66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1" name="Θέση υποσέλιδου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305F9B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fontAlgn="base">
        <a:spcBef>
          <a:spcPts val="338"/>
        </a:spcBef>
        <a:spcAft>
          <a:spcPct val="0"/>
        </a:spcAft>
        <a:buClr>
          <a:srgbClr val="3C74BA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8.xml"/><Relationship Id="rId1" Type="http://schemas.openxmlformats.org/officeDocument/2006/relationships/audio" Target="PATIMA%20LIMNOS%20LEMNOS.wav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4294967295"/>
          </p:nvPr>
        </p:nvSpPr>
        <p:spPr>
          <a:xfrm>
            <a:off x="431800" y="4605338"/>
            <a:ext cx="4032250" cy="1824037"/>
          </a:xfrm>
        </p:spPr>
        <p:txBody>
          <a:bodyPr>
            <a:normAutofit/>
          </a:bodyPr>
          <a:lstStyle/>
          <a:p>
            <a:pPr marL="0" indent="0">
              <a:buFont typeface="Wingdings 2" pitchFamily="18" charset="2"/>
              <a:buNone/>
            </a:pPr>
            <a:r>
              <a:rPr lang="el-GR" sz="2200" b="1">
                <a:solidFill>
                  <a:srgbClr val="052E65"/>
                </a:solidFill>
              </a:rPr>
              <a:t>Βαγγελιώ  Ντελοπούλου</a:t>
            </a:r>
          </a:p>
          <a:p>
            <a:pPr marL="0" indent="0">
              <a:buFont typeface="Wingdings 2" pitchFamily="18" charset="2"/>
              <a:buNone/>
            </a:pPr>
            <a:r>
              <a:rPr lang="el-GR" sz="2200" b="1">
                <a:solidFill>
                  <a:srgbClr val="052E65"/>
                </a:solidFill>
              </a:rPr>
              <a:t>Ειρήνη  Τ</a:t>
            </a:r>
            <a:r>
              <a:rPr lang="el-GR" sz="2200" b="1">
                <a:solidFill>
                  <a:srgbClr val="052E65"/>
                </a:solidFill>
                <a:latin typeface="Arial" charset="0"/>
              </a:rPr>
              <a:t>ζ</a:t>
            </a:r>
            <a:r>
              <a:rPr lang="el-GR" sz="2200" b="1">
                <a:solidFill>
                  <a:srgbClr val="052E65"/>
                </a:solidFill>
              </a:rPr>
              <a:t>άρου </a:t>
            </a:r>
          </a:p>
          <a:p>
            <a:pPr marL="0" indent="0">
              <a:buFont typeface="Wingdings 2" pitchFamily="18" charset="2"/>
              <a:buNone/>
            </a:pPr>
            <a:r>
              <a:rPr lang="el-GR" sz="2200" b="1">
                <a:solidFill>
                  <a:srgbClr val="052E65"/>
                </a:solidFill>
              </a:rPr>
              <a:t>Κλαούντια Τόπι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85000" y="5516563"/>
            <a:ext cx="3959225" cy="7620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 sz="2200" b="1">
                <a:solidFill>
                  <a:srgbClr val="052E65"/>
                </a:solidFill>
                <a:latin typeface="Constantia" pitchFamily="18" charset="0"/>
              </a:rPr>
              <a:t>2012-2013</a:t>
            </a:r>
            <a:br>
              <a:rPr lang="el-GR" sz="2200" b="1">
                <a:solidFill>
                  <a:srgbClr val="052E65"/>
                </a:solidFill>
                <a:latin typeface="Constantia" pitchFamily="18" charset="0"/>
              </a:rPr>
            </a:br>
            <a:r>
              <a:rPr lang="el-GR" sz="2200" b="1">
                <a:solidFill>
                  <a:srgbClr val="052E65"/>
                </a:solidFill>
                <a:latin typeface="Constantia" pitchFamily="18" charset="0"/>
              </a:rPr>
              <a:t>Α’</a:t>
            </a:r>
            <a:r>
              <a:rPr lang="en-US" sz="2200" b="1">
                <a:solidFill>
                  <a:srgbClr val="052E65"/>
                </a:solidFill>
                <a:latin typeface="Constantia" pitchFamily="18" charset="0"/>
              </a:rPr>
              <a:t> </a:t>
            </a:r>
            <a:r>
              <a:rPr lang="el-GR" sz="2200" b="1">
                <a:solidFill>
                  <a:srgbClr val="052E65"/>
                </a:solidFill>
                <a:latin typeface="Constantia" pitchFamily="18" charset="0"/>
              </a:rPr>
              <a:t>τάξη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4570413" y="1341438"/>
            <a:ext cx="184150" cy="92233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447288" y="971436"/>
            <a:ext cx="8149602" cy="2585323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ΠΑΡΑΔΟΣΙΑΚΟΙ ΧΟΡΟΙ </a:t>
            </a:r>
            <a:br>
              <a:rPr lang="el-GR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</a:br>
            <a:r>
              <a:rPr lang="el-GR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και ΜΟΥΣΙΚΗ της</a:t>
            </a:r>
            <a:br>
              <a:rPr lang="el-GR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</a:br>
            <a:r>
              <a:rPr lang="el-GR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ΛΗΜΝΟΥ</a:t>
            </a:r>
            <a:endParaRPr lang="el-GR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pic>
        <p:nvPicPr>
          <p:cNvPr id="7174" name="PATIMA LIMNOS LEMNOS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60213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1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42000" numSld="13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7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C:\Documents and Settings\user1\Επιφάνεια εργασίας\limnosa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96888"/>
            <a:ext cx="7561263" cy="568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816142" y="2543379"/>
            <a:ext cx="748883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ΕΥΧΑΡΙΣΤΟΥΜΕ !!! </a:t>
            </a:r>
            <a:endParaRPr lang="el-GR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4294967295"/>
          </p:nvPr>
        </p:nvSpPr>
        <p:spPr>
          <a:xfrm>
            <a:off x="457200" y="1524000"/>
            <a:ext cx="8229600" cy="4572000"/>
          </a:xfrm>
        </p:spPr>
        <p:txBody>
          <a:bodyPr>
            <a:normAutofit/>
          </a:bodyPr>
          <a:lstStyle/>
          <a:p>
            <a:pPr marL="0" indent="0">
              <a:buFont typeface="Wingdings 2" pitchFamily="18" charset="2"/>
              <a:buNone/>
            </a:pPr>
            <a:endParaRPr lang="en-US" b="1">
              <a:solidFill>
                <a:srgbClr val="052E65"/>
              </a:solidFill>
            </a:endParaRPr>
          </a:p>
          <a:p>
            <a:pPr marL="0" indent="0">
              <a:buFont typeface="Wingdings 2" pitchFamily="18" charset="2"/>
              <a:buNone/>
            </a:pPr>
            <a:r>
              <a:rPr lang="el-GR" b="1">
                <a:solidFill>
                  <a:srgbClr val="052E65"/>
                </a:solidFill>
              </a:rPr>
              <a:t>1.Ποια είναι η ιστορία της παραδοσιακής μουσικής</a:t>
            </a:r>
            <a:r>
              <a:rPr lang="en-US" b="1">
                <a:solidFill>
                  <a:srgbClr val="052E65"/>
                </a:solidFill>
              </a:rPr>
              <a:t>;</a:t>
            </a:r>
            <a:r>
              <a:rPr lang="el-GR" b="1">
                <a:solidFill>
                  <a:srgbClr val="052E65"/>
                </a:solidFill>
              </a:rPr>
              <a:t/>
            </a:r>
            <a:br>
              <a:rPr lang="el-GR" b="1">
                <a:solidFill>
                  <a:srgbClr val="052E65"/>
                </a:solidFill>
              </a:rPr>
            </a:br>
            <a:endParaRPr lang="en-US" b="1">
              <a:solidFill>
                <a:srgbClr val="052E65"/>
              </a:solidFill>
            </a:endParaRPr>
          </a:p>
          <a:p>
            <a:pPr marL="0" indent="0">
              <a:buFont typeface="Wingdings 2" pitchFamily="18" charset="2"/>
              <a:buNone/>
            </a:pPr>
            <a:r>
              <a:rPr lang="el-GR" b="1">
                <a:solidFill>
                  <a:srgbClr val="052E65"/>
                </a:solidFill>
              </a:rPr>
              <a:t>2.Ποιοι είναι οι μουσικοί της Λήμνου</a:t>
            </a:r>
            <a:r>
              <a:rPr lang="en-US" b="1">
                <a:solidFill>
                  <a:srgbClr val="052E65"/>
                </a:solidFill>
              </a:rPr>
              <a:t>;</a:t>
            </a:r>
            <a:r>
              <a:rPr lang="el-GR" b="1">
                <a:solidFill>
                  <a:srgbClr val="052E65"/>
                </a:solidFill>
              </a:rPr>
              <a:t/>
            </a:r>
            <a:br>
              <a:rPr lang="el-GR" b="1">
                <a:solidFill>
                  <a:srgbClr val="052E65"/>
                </a:solidFill>
              </a:rPr>
            </a:br>
            <a:endParaRPr lang="en-US" b="1">
              <a:solidFill>
                <a:srgbClr val="052E65"/>
              </a:solidFill>
            </a:endParaRPr>
          </a:p>
          <a:p>
            <a:pPr marL="0" indent="0">
              <a:buFont typeface="Wingdings 2" pitchFamily="18" charset="2"/>
              <a:buNone/>
            </a:pPr>
            <a:r>
              <a:rPr lang="el-GR" b="1">
                <a:solidFill>
                  <a:srgbClr val="052E65"/>
                </a:solidFill>
              </a:rPr>
              <a:t>3.Ποιοι είναι οι παραδοσιακοί  χοροί</a:t>
            </a:r>
            <a:r>
              <a:rPr lang="en-US" b="1">
                <a:solidFill>
                  <a:srgbClr val="052E65"/>
                </a:solidFill>
              </a:rPr>
              <a:t>;</a:t>
            </a:r>
            <a:r>
              <a:rPr lang="el-GR" b="1">
                <a:solidFill>
                  <a:srgbClr val="052E65"/>
                </a:solidFill>
              </a:rPr>
              <a:t/>
            </a:r>
            <a:br>
              <a:rPr lang="el-GR" b="1">
                <a:solidFill>
                  <a:srgbClr val="052E65"/>
                </a:solidFill>
              </a:rPr>
            </a:br>
            <a:endParaRPr lang="en-US" b="1">
              <a:solidFill>
                <a:srgbClr val="052E65"/>
              </a:solidFill>
            </a:endParaRPr>
          </a:p>
          <a:p>
            <a:pPr marL="0" indent="0">
              <a:buFont typeface="Wingdings 2" pitchFamily="18" charset="2"/>
              <a:buNone/>
            </a:pPr>
            <a:r>
              <a:rPr lang="el-GR" b="1">
                <a:solidFill>
                  <a:srgbClr val="052E65"/>
                </a:solidFill>
              </a:rPr>
              <a:t>4.Πώς συνδέονται  τα παραδοσιακά τραγούδια και οι </a:t>
            </a:r>
            <a:r>
              <a:rPr lang="el-GR" b="1">
                <a:solidFill>
                  <a:srgbClr val="052E65"/>
                </a:solidFill>
                <a:latin typeface="Arial" charset="0"/>
              </a:rPr>
              <a:t>χ</a:t>
            </a:r>
            <a:r>
              <a:rPr lang="el-GR" b="1">
                <a:solidFill>
                  <a:srgbClr val="052E65"/>
                </a:solidFill>
              </a:rPr>
              <a:t>οροί με τα έθιμα του τόπου μας</a:t>
            </a:r>
            <a:r>
              <a:rPr lang="en-US" b="1">
                <a:solidFill>
                  <a:srgbClr val="052E65"/>
                </a:solidFill>
              </a:rPr>
              <a:t>;</a:t>
            </a:r>
            <a:r>
              <a:rPr lang="el-GR" b="1">
                <a:solidFill>
                  <a:srgbClr val="052E65"/>
                </a:solidFill>
              </a:rPr>
              <a:t/>
            </a:r>
            <a:br>
              <a:rPr lang="el-GR" b="1">
                <a:solidFill>
                  <a:srgbClr val="052E65"/>
                </a:solidFill>
              </a:rPr>
            </a:br>
            <a:endParaRPr lang="el-GR" b="1">
              <a:solidFill>
                <a:srgbClr val="052E65"/>
              </a:solidFill>
            </a:endParaRPr>
          </a:p>
          <a:p>
            <a:pPr marL="0" indent="0">
              <a:buFont typeface="Wingdings 2" pitchFamily="18" charset="2"/>
              <a:buAutoNum type="arabicPeriod"/>
            </a:pPr>
            <a:endParaRPr lang="el-GR" b="1">
              <a:solidFill>
                <a:srgbClr val="052E65"/>
              </a:solidFill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 algn="ctr" fontAlgn="auto">
              <a:spcAft>
                <a:spcPts val="0"/>
              </a:spcAft>
              <a:defRPr/>
            </a:pPr>
            <a:r>
              <a:rPr lang="el-GR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ΕΡΩΤΗΜΑΤΑ</a:t>
            </a:r>
            <a:endParaRPr lang="el-GR" kern="12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4294967295"/>
          </p:nvPr>
        </p:nvSpPr>
        <p:spPr>
          <a:xfrm>
            <a:off x="539750" y="1773238"/>
            <a:ext cx="8229600" cy="4572000"/>
          </a:xfrm>
        </p:spPr>
        <p:txBody>
          <a:bodyPr>
            <a:normAutofit/>
          </a:bodyPr>
          <a:lstStyle/>
          <a:p>
            <a:pPr marL="0" indent="0">
              <a:buFont typeface="Wingdings 2" pitchFamily="18" charset="2"/>
              <a:buNone/>
            </a:pPr>
            <a:r>
              <a:rPr lang="el-GR" b="1">
                <a:solidFill>
                  <a:srgbClr val="052E65"/>
                </a:solidFill>
              </a:rPr>
              <a:t>Παραδοσιακή  μουσική  είναι  το  είδος  μουσικής  που  μας  δόθηκε  από  τους προγόνους  μας  σε προφορικό  και  γραπτό  λόγο. Κυρίαρχο  μουσικό  όργανο  είναι  η  λύρα.</a:t>
            </a:r>
            <a:endParaRPr lang="en-US" b="1">
              <a:solidFill>
                <a:srgbClr val="052E65"/>
              </a:solidFill>
            </a:endParaRPr>
          </a:p>
          <a:p>
            <a:pPr marL="0" indent="0">
              <a:buFont typeface="Wingdings 2" pitchFamily="18" charset="2"/>
              <a:buNone/>
            </a:pPr>
            <a:r>
              <a:rPr lang="el-GR" b="1">
                <a:solidFill>
                  <a:srgbClr val="052E65"/>
                </a:solidFill>
              </a:rPr>
              <a:t>Έχει  2  τάσεις</a:t>
            </a:r>
            <a:r>
              <a:rPr lang="en-US" b="1">
                <a:solidFill>
                  <a:srgbClr val="052E65"/>
                </a:solidFill>
              </a:rPr>
              <a:t>:</a:t>
            </a:r>
            <a:r>
              <a:rPr lang="el-GR" b="1">
                <a:solidFill>
                  <a:srgbClr val="052E65"/>
                </a:solidFill>
              </a:rPr>
              <a:t> Την μουσική  των  Κεχαγιάδων  και  την  μουσική  των  Μικρασιατών ( πρόσφυγες  από  την Μ.</a:t>
            </a:r>
            <a:r>
              <a:rPr lang="el-GR" b="1">
                <a:solidFill>
                  <a:srgbClr val="052E65"/>
                </a:solidFill>
                <a:latin typeface="Arial" charset="0"/>
              </a:rPr>
              <a:t> </a:t>
            </a:r>
            <a:r>
              <a:rPr lang="el-GR" b="1">
                <a:solidFill>
                  <a:srgbClr val="052E65"/>
                </a:solidFill>
              </a:rPr>
              <a:t>Ασία). Επίσης  η Λήμνος  είναι  επηρεασμένη  και  από  την  Ευρώπη. 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ΙΣΤΟΡΙΑ ΠΑΡΑΔΟΣΙΑΚΗΣ ΜΟΥΣΙΚΗΣ</a:t>
            </a:r>
            <a:endParaRPr lang="el-GR" kern="12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tx1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4294967295"/>
          </p:nvPr>
        </p:nvSpPr>
        <p:spPr>
          <a:xfrm>
            <a:off x="468313" y="1268413"/>
            <a:ext cx="4895850" cy="5329237"/>
          </a:xfrm>
        </p:spPr>
        <p:txBody>
          <a:bodyPr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Οι πρώτοι  μουσικοί  της  Λήμνου  ήταν  πρόσφυγες. Οι ντόπιοι  δεν  ήταν  επαγγελματίες  αλλά  βοσκοί   και  αγρότες  που  τραγουδούσαν  και  έπαιζαν  λύρα. </a:t>
            </a:r>
            <a:b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Κάποιοι  από  τους  μουσικούς  είναι  οι  εξής</a:t>
            </a:r>
            <a:r>
              <a:rPr lang="en-US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:</a:t>
            </a:r>
            <a: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Κοτσιναδέλλης, Πατζαράδες, Παπαστυλιανός</a:t>
            </a:r>
            <a:r>
              <a:rPr lang="en-US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,</a:t>
            </a:r>
            <a: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Δεληκούκοι,</a:t>
            </a:r>
            <a: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Μαυράκης, Μαρινάκης</a:t>
            </a:r>
            <a:b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Ζόνγκος, Φουσκούδης.</a:t>
            </a:r>
            <a:b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endParaRPr lang="el-GR" b="1" kern="1200" dirty="0">
              <a:solidFill>
                <a:schemeClr val="bg2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title" idx="4294967295"/>
          </p:nvPr>
        </p:nvSpPr>
        <p:spPr>
          <a:xfrm>
            <a:off x="539552" y="116632"/>
            <a:ext cx="8229600" cy="1219200"/>
          </a:xfrm>
        </p:spPr>
        <p:txBody>
          <a:bodyPr rtlCol="0"/>
          <a:lstStyle/>
          <a:p>
            <a:pPr algn="ctr" fontAlgn="auto">
              <a:spcAft>
                <a:spcPts val="0"/>
              </a:spcAft>
              <a:defRPr/>
            </a:pPr>
            <a:r>
              <a:rPr lang="el-GR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 ΜΟΥΣΙΚΟΙ  ΤΗΣ  ΛΗΜΝΟΥ</a:t>
            </a:r>
            <a:endParaRPr lang="el-GR" kern="12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024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673225"/>
            <a:ext cx="3351212" cy="436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4294967295"/>
          </p:nvPr>
        </p:nvSpPr>
        <p:spPr>
          <a:xfrm>
            <a:off x="395288" y="1412875"/>
            <a:ext cx="4392612" cy="4427538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800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Οι παραδοσιακοί  χοροί  είναι</a:t>
            </a:r>
            <a:r>
              <a:rPr lang="en-US" sz="2800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:</a:t>
            </a:r>
            <a:r>
              <a:rPr lang="el-GR" sz="2800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br>
              <a:rPr lang="el-GR" sz="2800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el-GR" sz="2800" b="1" u="sng" kern="1200" dirty="0">
                <a:solidFill>
                  <a:srgbClr val="260135"/>
                </a:solidFill>
                <a:latin typeface="+mn-lt"/>
                <a:ea typeface="+mn-ea"/>
                <a:cs typeface="+mn-cs"/>
              </a:rPr>
              <a:t>Κεχαγιάς</a:t>
            </a:r>
            <a:r>
              <a:rPr lang="en-US" sz="2800" b="1" u="sng" kern="1200" dirty="0">
                <a:solidFill>
                  <a:srgbClr val="260135"/>
                </a:solidFill>
                <a:latin typeface="+mn-lt"/>
                <a:ea typeface="+mn-ea"/>
                <a:cs typeface="+mn-cs"/>
              </a:rPr>
              <a:t>:</a:t>
            </a:r>
            <a:r>
              <a:rPr lang="el-GR" sz="2800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Αντρικός  χορός. Χορευόταν  όταν  κατέβαιναν </a:t>
            </a:r>
            <a:r>
              <a:rPr lang="en-US" sz="2800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l-GR" sz="2800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οι αγρότες (κεχαγιάδες) να καλλιεργήσουν  ή να βοσκήσουν </a:t>
            </a:r>
            <a:r>
              <a:rPr lang="en-US" sz="2800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l-GR" sz="2800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τα </a:t>
            </a:r>
            <a:r>
              <a:rPr lang="en-US" sz="2800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l-GR" sz="2800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κοπάδια τους.</a:t>
            </a:r>
            <a:br>
              <a:rPr lang="el-GR" sz="2800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endParaRPr lang="el-GR" sz="2800" b="1" kern="1200" dirty="0">
              <a:solidFill>
                <a:schemeClr val="tx2">
                  <a:lumMod val="2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title" idx="4294967295"/>
          </p:nvPr>
        </p:nvSpPr>
        <p:spPr>
          <a:xfrm>
            <a:off x="467544" y="152400"/>
            <a:ext cx="8676456" cy="111636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3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ΠΑΡΑΔΟΣΙΑΚΟΙ  ΧΟΡΟΙ  ΚΑΙ ΕΘΙΜΑ </a:t>
            </a:r>
            <a:endParaRPr lang="el-GR" sz="3200" kern="12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1268" name="Picture 2" descr="C:\Documents and Settings\user1\Επιφάνεια εργασίας\11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412875"/>
            <a:ext cx="3651250" cy="501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4294967295"/>
          </p:nvPr>
        </p:nvSpPr>
        <p:spPr>
          <a:xfrm>
            <a:off x="323850" y="476250"/>
            <a:ext cx="3671888" cy="3457575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kern="1200" dirty="0">
                <a:latin typeface="+mn-lt"/>
                <a:ea typeface="+mn-ea"/>
                <a:cs typeface="+mn-cs"/>
              </a:rPr>
              <a:t> </a:t>
            </a:r>
            <a:r>
              <a:rPr lang="el-GR" sz="2800" b="1" u="sng" kern="1200" dirty="0">
                <a:solidFill>
                  <a:srgbClr val="260135"/>
                </a:solidFill>
                <a:latin typeface="+mn-lt"/>
                <a:ea typeface="+mn-ea"/>
                <a:cs typeface="+mn-cs"/>
              </a:rPr>
              <a:t>Πάτημα</a:t>
            </a:r>
            <a:r>
              <a:rPr lang="en-US" sz="2800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:</a:t>
            </a:r>
            <a:r>
              <a:rPr lang="el-GR" sz="2800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l-GR" sz="2800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Αντρικός χορός. Χορευόταν  απλά  για  επίδειξη  χορευτικών  ικανοτήτων   τους.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800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el-GR" sz="2800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endParaRPr lang="el-GR" kern="1200" dirty="0">
              <a:latin typeface="+mn-lt"/>
              <a:ea typeface="+mn-ea"/>
              <a:cs typeface="+mn-cs"/>
            </a:endParaRPr>
          </a:p>
        </p:txBody>
      </p:sp>
      <p:pic>
        <p:nvPicPr>
          <p:cNvPr id="12291" name="Picture 2" descr="C:\Documents and Settings\user1\Επιφάνεια εργασίας\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113" y="333375"/>
            <a:ext cx="4752975" cy="295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3" descr="C:\Documents and Settings\user1\Επιφάνεια εργασίας\mqdefault[2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997200"/>
            <a:ext cx="3889375" cy="324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500563" y="3500438"/>
            <a:ext cx="4416425" cy="32035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u="sng" dirty="0">
                <a:solidFill>
                  <a:srgbClr val="260135"/>
                </a:solidFill>
                <a:latin typeface="+mn-lt"/>
              </a:rPr>
              <a:t>Κατσιβέλικος</a:t>
            </a:r>
            <a:r>
              <a:rPr lang="en-US" sz="2800" b="1" dirty="0">
                <a:solidFill>
                  <a:srgbClr val="260135"/>
                </a:solidFill>
                <a:latin typeface="+mn-lt"/>
              </a:rPr>
              <a:t>:</a:t>
            </a:r>
            <a:r>
              <a:rPr lang="el-GR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el-GR" sz="2800" b="1" dirty="0">
                <a:solidFill>
                  <a:schemeClr val="bg2">
                    <a:lumMod val="75000"/>
                  </a:schemeClr>
                </a:solidFill>
                <a:latin typeface="+mn-lt"/>
              </a:rPr>
              <a:t>Αντρικός  χορός. Κατσίβελος  ήταν  ο σιδεράς.  Χορευόταν  από τους τσοπάνηδες  όταν  πήγαιναν  να πεταλώσουν  τα  ζώα</a:t>
            </a:r>
            <a:r>
              <a:rPr lang="el-GR" b="1" dirty="0">
                <a:solidFill>
                  <a:schemeClr val="bg2">
                    <a:lumMod val="75000"/>
                  </a:schemeClr>
                </a:solidFill>
                <a:latin typeface="+mn-lt"/>
              </a:rPr>
              <a:t>.</a:t>
            </a:r>
            <a:r>
              <a:rPr lang="el-GR" b="1" dirty="0">
                <a:solidFill>
                  <a:schemeClr val="tx2">
                    <a:lumMod val="25000"/>
                  </a:schemeClr>
                </a:solidFill>
                <a:latin typeface="+mn-lt"/>
              </a:rPr>
              <a:t/>
            </a:r>
            <a:br>
              <a:rPr lang="el-GR" b="1" dirty="0">
                <a:solidFill>
                  <a:schemeClr val="tx2">
                    <a:lumMod val="25000"/>
                  </a:schemeClr>
                </a:solidFill>
                <a:latin typeface="+mn-lt"/>
              </a:rPr>
            </a:br>
            <a:endParaRPr lang="el-GR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4294967295"/>
          </p:nvPr>
        </p:nvSpPr>
        <p:spPr>
          <a:xfrm>
            <a:off x="468313" y="1052513"/>
            <a:ext cx="8229600" cy="540385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b="1" u="sng" kern="1200" dirty="0">
                <a:solidFill>
                  <a:srgbClr val="260135"/>
                </a:solidFill>
                <a:latin typeface="+mn-lt"/>
                <a:ea typeface="+mn-ea"/>
                <a:cs typeface="+mn-cs"/>
              </a:rPr>
              <a:t>Συμπεθερκάτος </a:t>
            </a:r>
            <a:r>
              <a:rPr lang="en-US" b="1" u="sng" kern="1200" dirty="0">
                <a:solidFill>
                  <a:srgbClr val="260135"/>
                </a:solidFill>
                <a:latin typeface="+mn-lt"/>
                <a:ea typeface="+mn-ea"/>
                <a:cs typeface="+mn-cs"/>
              </a:rPr>
              <a:t>:</a:t>
            </a:r>
            <a: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Μεικτός  χορός. Χορευόταν  πριν  το τέλος  του  γλεντιού  στο  γάμο.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el-GR" b="1" u="sng" kern="1200" dirty="0">
                <a:solidFill>
                  <a:srgbClr val="260135"/>
                </a:solidFill>
                <a:latin typeface="+mn-lt"/>
                <a:ea typeface="+mn-ea"/>
                <a:cs typeface="+mn-cs"/>
              </a:rPr>
              <a:t>Παναγιά  χορός</a:t>
            </a:r>
            <a:r>
              <a:rPr lang="en-US" b="1" u="sng" kern="1200" dirty="0">
                <a:solidFill>
                  <a:srgbClr val="260135"/>
                </a:solidFill>
                <a:latin typeface="+mn-lt"/>
                <a:ea typeface="+mn-ea"/>
                <a:cs typeface="+mn-cs"/>
              </a:rPr>
              <a:t>:</a:t>
            </a:r>
            <a:r>
              <a:rPr lang="el-GR" b="1" u="sng" kern="1200" dirty="0">
                <a:solidFill>
                  <a:srgbClr val="260135"/>
                </a:solidFill>
                <a:latin typeface="+mn-lt"/>
                <a:ea typeface="+mn-ea"/>
                <a:cs typeface="+mn-cs"/>
              </a:rPr>
              <a:t> </a:t>
            </a:r>
            <a: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Μεικτός  χορός. Χορευόταν  στη  βορειοανατολική  Λήμνο.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el-GR" b="1" u="sng" kern="1200" dirty="0">
                <a:solidFill>
                  <a:srgbClr val="260135"/>
                </a:solidFill>
                <a:latin typeface="+mn-lt"/>
                <a:ea typeface="+mn-ea"/>
                <a:cs typeface="+mn-cs"/>
              </a:rPr>
              <a:t>Μπαρμπέρικο</a:t>
            </a:r>
            <a: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 είναι  το </a:t>
            </a:r>
            <a:r>
              <a:rPr lang="en-US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τραγούδι  που έπαιζε  όταν  ντυνόταν  ο  γαμπρός.</a:t>
            </a:r>
            <a:endParaRPr lang="el-GR" b="1" kern="1200" dirty="0">
              <a:solidFill>
                <a:schemeClr val="bg2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C:\Documents and Settings\user1\Επιφάνεια εργασίας\mqdefault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8050212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92150" y="4614863"/>
            <a:ext cx="7559675" cy="16478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u="sng" dirty="0">
                <a:solidFill>
                  <a:srgbClr val="260135"/>
                </a:solidFill>
                <a:latin typeface="+mn-lt"/>
              </a:rPr>
              <a:t>Μπροστινοπίσινος (Τσιμαντριανά  κορίτσια)</a:t>
            </a:r>
            <a:r>
              <a:rPr lang="en-US" sz="2800" b="1" u="sng" dirty="0">
                <a:solidFill>
                  <a:srgbClr val="260135"/>
                </a:solidFill>
                <a:latin typeface="+mn-lt"/>
              </a:rPr>
              <a:t>:</a:t>
            </a:r>
            <a:r>
              <a:rPr lang="el-GR" sz="2800" b="1" dirty="0">
                <a:solidFill>
                  <a:schemeClr val="bg2">
                    <a:lumMod val="75000"/>
                  </a:schemeClr>
                </a:solidFill>
                <a:latin typeface="+mn-lt"/>
              </a:rPr>
              <a:t> Γυναικείος  χορός. Η ονομασία  του  αλλάζει  ανάλογα  με  την  περιοχή.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4294967295"/>
          </p:nvPr>
        </p:nvSpPr>
        <p:spPr>
          <a:xfrm>
            <a:off x="468313" y="1844675"/>
            <a:ext cx="8229600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Μάθαμε  για  την  μουσική  παράδοση  του  νησιού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μας και  σκοπός  μας  είναι  να  διαδώσουμε  τις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b="1" kern="12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πληροφορίες  που  βρήκαμε  στις  επόμενες  γενιές. </a:t>
            </a:r>
            <a:endParaRPr lang="el-GR" b="1" kern="1200" dirty="0">
              <a:solidFill>
                <a:schemeClr val="bg2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Χαρτί">
  <a:themeElements>
    <a:clrScheme name="Χαρτί 1">
      <a:dk1>
        <a:srgbClr val="073E87"/>
      </a:dk1>
      <a:lt1>
        <a:srgbClr val="FFFFFF"/>
      </a:lt1>
      <a:dk2>
        <a:srgbClr val="000000"/>
      </a:dk2>
      <a:lt2>
        <a:srgbClr val="C6E7FC"/>
      </a:lt2>
      <a:accent1>
        <a:srgbClr val="31B6FD"/>
      </a:accent1>
      <a:accent2>
        <a:srgbClr val="4584D3"/>
      </a:accent2>
      <a:accent3>
        <a:srgbClr val="AAAAAA"/>
      </a:accent3>
      <a:accent4>
        <a:srgbClr val="DADADA"/>
      </a:accent4>
      <a:accent5>
        <a:srgbClr val="ADD7FE"/>
      </a:accent5>
      <a:accent6>
        <a:srgbClr val="3E77BF"/>
      </a:accent6>
      <a:hlink>
        <a:srgbClr val="0080FF"/>
      </a:hlink>
      <a:folHlink>
        <a:srgbClr val="5EAEFF"/>
      </a:folHlink>
    </a:clrScheme>
    <a:fontScheme name="Χαρτί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Χαρτί 1">
        <a:dk1>
          <a:srgbClr val="073E87"/>
        </a:dk1>
        <a:lt1>
          <a:srgbClr val="FFFFFF"/>
        </a:lt1>
        <a:dk2>
          <a:srgbClr val="000000"/>
        </a:dk2>
        <a:lt2>
          <a:srgbClr val="C6E7FC"/>
        </a:lt2>
        <a:accent1>
          <a:srgbClr val="31B6FD"/>
        </a:accent1>
        <a:accent2>
          <a:srgbClr val="4584D3"/>
        </a:accent2>
        <a:accent3>
          <a:srgbClr val="AAAAAA"/>
        </a:accent3>
        <a:accent4>
          <a:srgbClr val="DADADA"/>
        </a:accent4>
        <a:accent5>
          <a:srgbClr val="ADD7FE"/>
        </a:accent5>
        <a:accent6>
          <a:srgbClr val="3E77BF"/>
        </a:accent6>
        <a:hlink>
          <a:srgbClr val="0080FF"/>
        </a:hlink>
        <a:folHlink>
          <a:srgbClr val="5EAE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Χαρτί">
  <a:themeElements>
    <a:clrScheme name="1_Χαρτί 1">
      <a:dk1>
        <a:srgbClr val="073E87"/>
      </a:dk1>
      <a:lt1>
        <a:srgbClr val="FFFFFF"/>
      </a:lt1>
      <a:dk2>
        <a:srgbClr val="000000"/>
      </a:dk2>
      <a:lt2>
        <a:srgbClr val="C6E7FC"/>
      </a:lt2>
      <a:accent1>
        <a:srgbClr val="31B6FD"/>
      </a:accent1>
      <a:accent2>
        <a:srgbClr val="4584D3"/>
      </a:accent2>
      <a:accent3>
        <a:srgbClr val="AAAAAA"/>
      </a:accent3>
      <a:accent4>
        <a:srgbClr val="DADADA"/>
      </a:accent4>
      <a:accent5>
        <a:srgbClr val="ADD7FE"/>
      </a:accent5>
      <a:accent6>
        <a:srgbClr val="3E77BF"/>
      </a:accent6>
      <a:hlink>
        <a:srgbClr val="0080FF"/>
      </a:hlink>
      <a:folHlink>
        <a:srgbClr val="5EAEFF"/>
      </a:folHlink>
    </a:clrScheme>
    <a:fontScheme name="1_Χαρτί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Χαρτί 1">
        <a:dk1>
          <a:srgbClr val="073E87"/>
        </a:dk1>
        <a:lt1>
          <a:srgbClr val="FFFFFF"/>
        </a:lt1>
        <a:dk2>
          <a:srgbClr val="000000"/>
        </a:dk2>
        <a:lt2>
          <a:srgbClr val="C6E7FC"/>
        </a:lt2>
        <a:accent1>
          <a:srgbClr val="31B6FD"/>
        </a:accent1>
        <a:accent2>
          <a:srgbClr val="4584D3"/>
        </a:accent2>
        <a:accent3>
          <a:srgbClr val="AAAAAA"/>
        </a:accent3>
        <a:accent4>
          <a:srgbClr val="DADADA"/>
        </a:accent4>
        <a:accent5>
          <a:srgbClr val="ADD7FE"/>
        </a:accent5>
        <a:accent6>
          <a:srgbClr val="3E77BF"/>
        </a:accent6>
        <a:hlink>
          <a:srgbClr val="0080FF"/>
        </a:hlink>
        <a:folHlink>
          <a:srgbClr val="5EAE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Χαρτί">
  <a:themeElements>
    <a:clrScheme name="2_Χαρτί 1">
      <a:dk1>
        <a:srgbClr val="073E87"/>
      </a:dk1>
      <a:lt1>
        <a:srgbClr val="FFFFFF"/>
      </a:lt1>
      <a:dk2>
        <a:srgbClr val="000000"/>
      </a:dk2>
      <a:lt2>
        <a:srgbClr val="C6E7FC"/>
      </a:lt2>
      <a:accent1>
        <a:srgbClr val="31B6FD"/>
      </a:accent1>
      <a:accent2>
        <a:srgbClr val="4584D3"/>
      </a:accent2>
      <a:accent3>
        <a:srgbClr val="AAAAAA"/>
      </a:accent3>
      <a:accent4>
        <a:srgbClr val="DADADA"/>
      </a:accent4>
      <a:accent5>
        <a:srgbClr val="ADD7FE"/>
      </a:accent5>
      <a:accent6>
        <a:srgbClr val="3E77BF"/>
      </a:accent6>
      <a:hlink>
        <a:srgbClr val="0080FF"/>
      </a:hlink>
      <a:folHlink>
        <a:srgbClr val="5EAEFF"/>
      </a:folHlink>
    </a:clrScheme>
    <a:fontScheme name="2_Χαρτί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Χαρτί 1">
        <a:dk1>
          <a:srgbClr val="073E87"/>
        </a:dk1>
        <a:lt1>
          <a:srgbClr val="FFFFFF"/>
        </a:lt1>
        <a:dk2>
          <a:srgbClr val="000000"/>
        </a:dk2>
        <a:lt2>
          <a:srgbClr val="C6E7FC"/>
        </a:lt2>
        <a:accent1>
          <a:srgbClr val="31B6FD"/>
        </a:accent1>
        <a:accent2>
          <a:srgbClr val="4584D3"/>
        </a:accent2>
        <a:accent3>
          <a:srgbClr val="AAAAAA"/>
        </a:accent3>
        <a:accent4>
          <a:srgbClr val="DADADA"/>
        </a:accent4>
        <a:accent5>
          <a:srgbClr val="ADD7FE"/>
        </a:accent5>
        <a:accent6>
          <a:srgbClr val="3E77BF"/>
        </a:accent6>
        <a:hlink>
          <a:srgbClr val="0080FF"/>
        </a:hlink>
        <a:folHlink>
          <a:srgbClr val="5EAE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Χαρτί">
  <a:themeElements>
    <a:clrScheme name="3_Χαρτί 1">
      <a:dk1>
        <a:srgbClr val="073E87"/>
      </a:dk1>
      <a:lt1>
        <a:srgbClr val="FFFFFF"/>
      </a:lt1>
      <a:dk2>
        <a:srgbClr val="000000"/>
      </a:dk2>
      <a:lt2>
        <a:srgbClr val="C6E7FC"/>
      </a:lt2>
      <a:accent1>
        <a:srgbClr val="31B6FD"/>
      </a:accent1>
      <a:accent2>
        <a:srgbClr val="4584D3"/>
      </a:accent2>
      <a:accent3>
        <a:srgbClr val="AAAAAA"/>
      </a:accent3>
      <a:accent4>
        <a:srgbClr val="DADADA"/>
      </a:accent4>
      <a:accent5>
        <a:srgbClr val="ADD7FE"/>
      </a:accent5>
      <a:accent6>
        <a:srgbClr val="3E77BF"/>
      </a:accent6>
      <a:hlink>
        <a:srgbClr val="0080FF"/>
      </a:hlink>
      <a:folHlink>
        <a:srgbClr val="5EAEFF"/>
      </a:folHlink>
    </a:clrScheme>
    <a:fontScheme name="3_Χαρτί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Χαρτί 1">
        <a:dk1>
          <a:srgbClr val="073E87"/>
        </a:dk1>
        <a:lt1>
          <a:srgbClr val="FFFFFF"/>
        </a:lt1>
        <a:dk2>
          <a:srgbClr val="000000"/>
        </a:dk2>
        <a:lt2>
          <a:srgbClr val="C6E7FC"/>
        </a:lt2>
        <a:accent1>
          <a:srgbClr val="31B6FD"/>
        </a:accent1>
        <a:accent2>
          <a:srgbClr val="4584D3"/>
        </a:accent2>
        <a:accent3>
          <a:srgbClr val="AAAAAA"/>
        </a:accent3>
        <a:accent4>
          <a:srgbClr val="DADADA"/>
        </a:accent4>
        <a:accent5>
          <a:srgbClr val="ADD7FE"/>
        </a:accent5>
        <a:accent6>
          <a:srgbClr val="3E77BF"/>
        </a:accent6>
        <a:hlink>
          <a:srgbClr val="0080FF"/>
        </a:hlink>
        <a:folHlink>
          <a:srgbClr val="5EAE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Χαρτί">
  <a:themeElements>
    <a:clrScheme name="4_Χαρτί 1">
      <a:dk1>
        <a:srgbClr val="073E87"/>
      </a:dk1>
      <a:lt1>
        <a:srgbClr val="FFFFFF"/>
      </a:lt1>
      <a:dk2>
        <a:srgbClr val="000000"/>
      </a:dk2>
      <a:lt2>
        <a:srgbClr val="C6E7FC"/>
      </a:lt2>
      <a:accent1>
        <a:srgbClr val="31B6FD"/>
      </a:accent1>
      <a:accent2>
        <a:srgbClr val="4584D3"/>
      </a:accent2>
      <a:accent3>
        <a:srgbClr val="AAAAAA"/>
      </a:accent3>
      <a:accent4>
        <a:srgbClr val="DADADA"/>
      </a:accent4>
      <a:accent5>
        <a:srgbClr val="ADD7FE"/>
      </a:accent5>
      <a:accent6>
        <a:srgbClr val="3E77BF"/>
      </a:accent6>
      <a:hlink>
        <a:srgbClr val="0080FF"/>
      </a:hlink>
      <a:folHlink>
        <a:srgbClr val="5EAEFF"/>
      </a:folHlink>
    </a:clrScheme>
    <a:fontScheme name="4_Χαρτί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Χαρτί 1">
        <a:dk1>
          <a:srgbClr val="073E87"/>
        </a:dk1>
        <a:lt1>
          <a:srgbClr val="FFFFFF"/>
        </a:lt1>
        <a:dk2>
          <a:srgbClr val="000000"/>
        </a:dk2>
        <a:lt2>
          <a:srgbClr val="C6E7FC"/>
        </a:lt2>
        <a:accent1>
          <a:srgbClr val="31B6FD"/>
        </a:accent1>
        <a:accent2>
          <a:srgbClr val="4584D3"/>
        </a:accent2>
        <a:accent3>
          <a:srgbClr val="AAAAAA"/>
        </a:accent3>
        <a:accent4>
          <a:srgbClr val="DADADA"/>
        </a:accent4>
        <a:accent5>
          <a:srgbClr val="ADD7FE"/>
        </a:accent5>
        <a:accent6>
          <a:srgbClr val="3E77BF"/>
        </a:accent6>
        <a:hlink>
          <a:srgbClr val="0080FF"/>
        </a:hlink>
        <a:folHlink>
          <a:srgbClr val="5EAE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Χαρτί">
  <a:themeElements>
    <a:clrScheme name="5_Χαρτί 1">
      <a:dk1>
        <a:srgbClr val="073E87"/>
      </a:dk1>
      <a:lt1>
        <a:srgbClr val="FFFFFF"/>
      </a:lt1>
      <a:dk2>
        <a:srgbClr val="000000"/>
      </a:dk2>
      <a:lt2>
        <a:srgbClr val="C6E7FC"/>
      </a:lt2>
      <a:accent1>
        <a:srgbClr val="31B6FD"/>
      </a:accent1>
      <a:accent2>
        <a:srgbClr val="4584D3"/>
      </a:accent2>
      <a:accent3>
        <a:srgbClr val="AAAAAA"/>
      </a:accent3>
      <a:accent4>
        <a:srgbClr val="DADADA"/>
      </a:accent4>
      <a:accent5>
        <a:srgbClr val="ADD7FE"/>
      </a:accent5>
      <a:accent6>
        <a:srgbClr val="3E77BF"/>
      </a:accent6>
      <a:hlink>
        <a:srgbClr val="0080FF"/>
      </a:hlink>
      <a:folHlink>
        <a:srgbClr val="5EAEFF"/>
      </a:folHlink>
    </a:clrScheme>
    <a:fontScheme name="5_Χαρτί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Χαρτί 1">
        <a:dk1>
          <a:srgbClr val="073E87"/>
        </a:dk1>
        <a:lt1>
          <a:srgbClr val="FFFFFF"/>
        </a:lt1>
        <a:dk2>
          <a:srgbClr val="000000"/>
        </a:dk2>
        <a:lt2>
          <a:srgbClr val="C6E7FC"/>
        </a:lt2>
        <a:accent1>
          <a:srgbClr val="31B6FD"/>
        </a:accent1>
        <a:accent2>
          <a:srgbClr val="4584D3"/>
        </a:accent2>
        <a:accent3>
          <a:srgbClr val="AAAAAA"/>
        </a:accent3>
        <a:accent4>
          <a:srgbClr val="DADADA"/>
        </a:accent4>
        <a:accent5>
          <a:srgbClr val="ADD7FE"/>
        </a:accent5>
        <a:accent6>
          <a:srgbClr val="3E77BF"/>
        </a:accent6>
        <a:hlink>
          <a:srgbClr val="0080FF"/>
        </a:hlink>
        <a:folHlink>
          <a:srgbClr val="5EAE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</TotalTime>
  <Words>206</Words>
  <Application>Microsoft Office PowerPoint</Application>
  <PresentationFormat>Προβολή στην οθόνη (4:3)</PresentationFormat>
  <Paragraphs>29</Paragraphs>
  <Slides>11</Slides>
  <Notes>0</Notes>
  <HiddenSlides>0</HiddenSlides>
  <MMClips>1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6</vt:i4>
      </vt:variant>
      <vt:variant>
        <vt:lpstr>Τίτλοι διαφανειών</vt:lpstr>
      </vt:variant>
      <vt:variant>
        <vt:i4>11</vt:i4>
      </vt:variant>
    </vt:vector>
  </HeadingPairs>
  <TitlesOfParts>
    <vt:vector size="21" baseType="lpstr">
      <vt:lpstr>Arial</vt:lpstr>
      <vt:lpstr>Constantia</vt:lpstr>
      <vt:lpstr>Wingdings 2</vt:lpstr>
      <vt:lpstr>Calibri</vt:lpstr>
      <vt:lpstr>Χαρτί</vt:lpstr>
      <vt:lpstr>1_Χαρτί</vt:lpstr>
      <vt:lpstr>2_Χαρτί</vt:lpstr>
      <vt:lpstr>3_Χαρτί</vt:lpstr>
      <vt:lpstr>4_Χαρτί</vt:lpstr>
      <vt:lpstr>5_Χαρτί</vt:lpstr>
      <vt:lpstr>Παρουσίαση του PowerPoint</vt:lpstr>
      <vt:lpstr>ΕΡΩΤΗΜΑΤΑ</vt:lpstr>
      <vt:lpstr>ΙΣΤΟΡΙΑ ΠΑΡΑΔΟΣΙΑΚΗΣ ΜΟΥΣΙΚΗΣ</vt:lpstr>
      <vt:lpstr> ΜΟΥΣΙΚΟΙ  ΤΗΣ  ΛΗΜΝΟΥ</vt:lpstr>
      <vt:lpstr>ΠΑΡΑΔΟΣΙΑΚΟΙ  ΧΟΡΟΙ  ΚΑΙ ΕΘΙΜΑ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ΠΑΡΑΔΟΣΙΑΚΟΙ ΧΟΡΟΙ ΚΑΙ ΜΟΥΣΙΚΟΙ ΤΗΣ ΛΗΜΝΟΥ</dc:title>
  <dc:creator>EP</dc:creator>
  <cp:lastModifiedBy>user1</cp:lastModifiedBy>
  <cp:revision>32</cp:revision>
  <dcterms:created xsi:type="dcterms:W3CDTF">2013-04-19T08:55:31Z</dcterms:created>
  <dcterms:modified xsi:type="dcterms:W3CDTF">2017-10-26T10:12:10Z</dcterms:modified>
</cp:coreProperties>
</file>