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7" autoAdjust="0"/>
    <p:restoredTop sz="94660"/>
  </p:normalViewPr>
  <p:slideViewPr>
    <p:cSldViewPr>
      <p:cViewPr varScale="1">
        <p:scale>
          <a:sx n="74" d="100"/>
          <a:sy n="74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A0242-7F43-4AFD-91D4-1B8509619DAF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1C154-7C21-437E-B89F-6992E2DBE8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860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C154-7C21-437E-B89F-6992E2DBE8A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421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5B95-7133-4B97-96D6-C01E867F309C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1319-70A4-4C10-AE21-FE126648E2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107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5B95-7133-4B97-96D6-C01E867F309C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1319-70A4-4C10-AE21-FE126648E2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198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5B95-7133-4B97-96D6-C01E867F309C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1319-70A4-4C10-AE21-FE126648E2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36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5B95-7133-4B97-96D6-C01E867F309C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1319-70A4-4C10-AE21-FE126648E2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168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5B95-7133-4B97-96D6-C01E867F309C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1319-70A4-4C10-AE21-FE126648E2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391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5B95-7133-4B97-96D6-C01E867F309C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1319-70A4-4C10-AE21-FE126648E2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558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5B95-7133-4B97-96D6-C01E867F309C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1319-70A4-4C10-AE21-FE126648E2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80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5B95-7133-4B97-96D6-C01E867F309C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1319-70A4-4C10-AE21-FE126648E2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61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5B95-7133-4B97-96D6-C01E867F309C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1319-70A4-4C10-AE21-FE126648E2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982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5B95-7133-4B97-96D6-C01E867F309C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1319-70A4-4C10-AE21-FE126648E2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30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5B95-7133-4B97-96D6-C01E867F309C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1319-70A4-4C10-AE21-FE126648E2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293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65B95-7133-4B97-96D6-C01E867F309C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71319-70A4-4C10-AE21-FE126648E2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510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3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l-GR" dirty="0"/>
              <a:t>Η ΙΣΤΟΡΙΑ ΤΟΥ ΚΙΝΗΜΑΤΟΓΡΑΦΟΥ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u="sng" dirty="0">
                <a:solidFill>
                  <a:schemeClr val="bg1"/>
                </a:solidFill>
              </a:rPr>
              <a:t>Μετείκασμα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Ο κινηματογράφος βασίζεται σε ένα </a:t>
            </a:r>
            <a:r>
              <a:rPr lang="el-GR" dirty="0" err="1" smtClean="0">
                <a:solidFill>
                  <a:srgbClr val="00B0F0"/>
                </a:solidFill>
              </a:rPr>
              <a:t>ελλάτωμα</a:t>
            </a:r>
            <a:r>
              <a:rPr lang="el-GR" dirty="0" smtClean="0">
                <a:solidFill>
                  <a:srgbClr val="00B0F0"/>
                </a:solidFill>
              </a:rPr>
              <a:t> του ανθρώπινου ματιού , στο μετείκασμα , έναν στιγμιαίο οπτικό ερέθισμα που διαρκεί αρκετά αφού εξαφανιστεί η αιτία που το προκάλεσε γιατί χρειάζεται επεξεργασία </a:t>
            </a:r>
            <a:br>
              <a:rPr lang="el-GR" dirty="0" smtClean="0">
                <a:solidFill>
                  <a:srgbClr val="00B0F0"/>
                </a:solidFill>
              </a:rPr>
            </a:br>
            <a:r>
              <a:rPr lang="el-GR" dirty="0" smtClean="0">
                <a:solidFill>
                  <a:srgbClr val="00B0F0"/>
                </a:solidFill>
              </a:rPr>
              <a:t>από τον εγκέφαλο. Η εικόνα που σχηματίζεται στον αμφιβληστροειδή από ένα αντικείμενο δεν χάνεται αμέσως , αλλά παραμένει και μετά την εξαφάνισή του.</a:t>
            </a:r>
            <a:endParaRPr lang="el-GR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29150"/>
            <a:ext cx="3048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833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ΙΣΤΟΡΙΑ ΤΟΥ ΚΙΝΗΜΑΤΟΓΡΑΦΟΥ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065315"/>
          </a:xfrm>
        </p:spPr>
        <p:txBody>
          <a:bodyPr/>
          <a:lstStyle/>
          <a:p>
            <a:pPr marL="0" indent="0" algn="ctr">
              <a:buNone/>
            </a:pPr>
            <a:r>
              <a:rPr lang="el-GR" u="sng" dirty="0" err="1" smtClean="0">
                <a:solidFill>
                  <a:schemeClr val="bg1"/>
                </a:solidFill>
              </a:rPr>
              <a:t>Κινητοσκόπιο</a:t>
            </a:r>
            <a:r>
              <a:rPr lang="el-GR" dirty="0" smtClean="0">
                <a:solidFill>
                  <a:schemeClr val="bg1"/>
                </a:solidFill>
              </a:rPr>
              <a:t/>
            </a:r>
            <a:br>
              <a:rPr lang="el-GR" dirty="0" smtClean="0">
                <a:solidFill>
                  <a:schemeClr val="bg1"/>
                </a:solidFill>
              </a:rPr>
            </a:br>
            <a:endParaRPr lang="el-G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rgbClr val="00B0F0"/>
                </a:solidFill>
              </a:rPr>
              <a:t>Το </a:t>
            </a:r>
            <a:r>
              <a:rPr lang="el-GR" dirty="0" err="1" smtClean="0">
                <a:solidFill>
                  <a:srgbClr val="00B0F0"/>
                </a:solidFill>
              </a:rPr>
              <a:t>κινητοσκόπιο</a:t>
            </a:r>
            <a:r>
              <a:rPr lang="el-GR" dirty="0" smtClean="0">
                <a:solidFill>
                  <a:srgbClr val="00B0F0"/>
                </a:solidFill>
              </a:rPr>
              <a:t> ήταν μία μηχανή παρουσίασης ταινιών, πρόδρομος της σύγχρονης κινηματογραφικής μηχανής προβολής.</a:t>
            </a:r>
            <a:endParaRPr lang="el-G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1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Σας ευχαριστούμε πολύ για την προσοχή σας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800" u="sng" dirty="0" smtClean="0">
                <a:solidFill>
                  <a:schemeClr val="bg1"/>
                </a:solidFill>
              </a:rPr>
              <a:t>Πηγές</a:t>
            </a:r>
          </a:p>
          <a:p>
            <a:pPr algn="ctr"/>
            <a:r>
              <a:rPr lang="en-US" sz="4800" dirty="0" smtClean="0">
                <a:solidFill>
                  <a:srgbClr val="00B0F0"/>
                </a:solidFill>
              </a:rPr>
              <a:t>Internet</a:t>
            </a:r>
          </a:p>
          <a:p>
            <a:pPr algn="ctr"/>
            <a:r>
              <a:rPr lang="el-GR" sz="4800" dirty="0" smtClean="0">
                <a:solidFill>
                  <a:srgbClr val="00B0F0"/>
                </a:solidFill>
              </a:rPr>
              <a:t>Βιβλία</a:t>
            </a:r>
          </a:p>
          <a:p>
            <a:pPr marL="0" indent="0" algn="ctr">
              <a:buNone/>
            </a:pPr>
            <a:endParaRPr lang="el-GR" sz="48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1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-11329"/>
            <a:ext cx="9144000" cy="79208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l-GR" sz="3200" b="1" baseline="30000" dirty="0" smtClean="0">
                <a:solidFill>
                  <a:schemeClr val="bg1"/>
                </a:solidFill>
              </a:rPr>
              <a:t>ο</a:t>
            </a:r>
            <a:r>
              <a:rPr lang="el-GR" sz="3200" b="1" dirty="0" smtClean="0">
                <a:solidFill>
                  <a:schemeClr val="bg1"/>
                </a:solidFill>
              </a:rPr>
              <a:t> ΕΠΑΛ ΜΥΡΙΝΑΣ		                        Β’ ΤΕΤΡΑΜΗΝΟ    2013-2014	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278480" cy="5328592"/>
          </a:xfrm>
        </p:spPr>
        <p:txBody>
          <a:bodyPr>
            <a:noAutofit/>
          </a:bodyPr>
          <a:lstStyle/>
          <a:p>
            <a:r>
              <a:rPr lang="el-GR" sz="4000" dirty="0" smtClean="0">
                <a:solidFill>
                  <a:schemeClr val="bg1"/>
                </a:solidFill>
              </a:rPr>
              <a:t>ΕΡΕΥΝΗΤΙΚΗ ΕΡΓΑΣΙΑ</a:t>
            </a:r>
            <a:r>
              <a:rPr lang="el-GR" sz="5000" dirty="0" smtClean="0">
                <a:solidFill>
                  <a:schemeClr val="bg1"/>
                </a:solidFill>
              </a:rPr>
              <a:t/>
            </a:r>
            <a:br>
              <a:rPr lang="el-GR" sz="5000" dirty="0" smtClean="0">
                <a:solidFill>
                  <a:schemeClr val="bg1"/>
                </a:solidFill>
              </a:rPr>
            </a:br>
            <a:r>
              <a:rPr lang="el-GR" sz="5000" dirty="0" smtClean="0">
                <a:solidFill>
                  <a:schemeClr val="bg1"/>
                </a:solidFill>
              </a:rPr>
              <a:t>Η ΙΣΤΟΡΙΑ ΤΟΥ ΚΙΝΗΜΑΤΟΓΡΑΦΟΥ</a:t>
            </a:r>
            <a:endParaRPr lang="en-US" sz="5000" dirty="0" smtClean="0">
              <a:solidFill>
                <a:schemeClr val="bg1"/>
              </a:solidFill>
            </a:endParaRPr>
          </a:p>
          <a:p>
            <a:pPr marL="685800" indent="-685800" algn="l">
              <a:buBlip>
                <a:blip r:embed="rId2"/>
              </a:buBlip>
            </a:pPr>
            <a:r>
              <a:rPr lang="el-GR" sz="4000" dirty="0" err="1" smtClean="0">
                <a:solidFill>
                  <a:schemeClr val="bg1"/>
                </a:solidFill>
              </a:rPr>
              <a:t>Σούνιος</a:t>
            </a:r>
            <a:r>
              <a:rPr lang="el-GR" sz="4000" dirty="0" smtClean="0">
                <a:solidFill>
                  <a:schemeClr val="bg1"/>
                </a:solidFill>
              </a:rPr>
              <a:t> Ραφαήλ</a:t>
            </a:r>
          </a:p>
          <a:p>
            <a:pPr marL="685800" indent="-685800" algn="l">
              <a:buBlip>
                <a:blip r:embed="rId2"/>
              </a:buBlip>
            </a:pPr>
            <a:r>
              <a:rPr lang="el-GR" sz="4000" dirty="0" err="1" smtClean="0">
                <a:solidFill>
                  <a:schemeClr val="bg1"/>
                </a:solidFill>
              </a:rPr>
              <a:t>Μπουλιτσάκης</a:t>
            </a:r>
            <a:r>
              <a:rPr lang="el-GR" sz="4000" dirty="0" smtClean="0">
                <a:solidFill>
                  <a:schemeClr val="bg1"/>
                </a:solidFill>
              </a:rPr>
              <a:t> Μανώλης</a:t>
            </a:r>
          </a:p>
          <a:p>
            <a:pPr marL="685800" indent="-685800" algn="l">
              <a:buBlip>
                <a:blip r:embed="rId2"/>
              </a:buBlip>
            </a:pPr>
            <a:r>
              <a:rPr lang="el-GR" sz="4000" dirty="0" smtClean="0">
                <a:solidFill>
                  <a:schemeClr val="bg1"/>
                </a:solidFill>
              </a:rPr>
              <a:t>Στρογγυλός Βασίλης</a:t>
            </a:r>
          </a:p>
          <a:p>
            <a:pPr marL="685800" indent="-685800" algn="l">
              <a:buBlip>
                <a:blip r:embed="rId2"/>
              </a:buBlip>
            </a:pPr>
            <a:r>
              <a:rPr lang="el-GR" sz="4000" dirty="0" err="1" smtClean="0">
                <a:solidFill>
                  <a:schemeClr val="bg1"/>
                </a:solidFill>
              </a:rPr>
              <a:t>Λαζής</a:t>
            </a:r>
            <a:r>
              <a:rPr lang="el-GR" sz="4000" dirty="0" smtClean="0">
                <a:solidFill>
                  <a:schemeClr val="bg1"/>
                </a:solidFill>
              </a:rPr>
              <a:t> Ευθύμιος</a:t>
            </a:r>
          </a:p>
          <a:p>
            <a:pPr marL="685800" indent="-685800" algn="l">
              <a:buBlip>
                <a:blip r:embed="rId2"/>
              </a:buBlip>
            </a:pPr>
            <a:r>
              <a:rPr lang="el-GR" sz="4000" dirty="0" err="1" smtClean="0">
                <a:solidFill>
                  <a:schemeClr val="bg1"/>
                </a:solidFill>
              </a:rPr>
              <a:t>Γριτζαλή</a:t>
            </a:r>
            <a:r>
              <a:rPr lang="el-GR" sz="4000" dirty="0" smtClean="0">
                <a:solidFill>
                  <a:schemeClr val="bg1"/>
                </a:solidFill>
              </a:rPr>
              <a:t> Μυρσίνη</a:t>
            </a:r>
          </a:p>
          <a:p>
            <a:pPr marL="685800" indent="-685800" algn="l">
              <a:buBlip>
                <a:blip r:embed="rId2"/>
              </a:buBlip>
            </a:pPr>
            <a:endParaRPr lang="el-GR" sz="5000" dirty="0" smtClean="0">
              <a:solidFill>
                <a:schemeClr val="bg1"/>
              </a:solidFill>
            </a:endParaRPr>
          </a:p>
          <a:p>
            <a:pPr marL="685800" indent="-685800" algn="l">
              <a:buBlip>
                <a:blip r:embed="rId2"/>
              </a:buBlip>
            </a:pPr>
            <a:endParaRPr lang="el-GR" sz="5000" dirty="0" smtClean="0">
              <a:solidFill>
                <a:schemeClr val="bg1"/>
              </a:solidFill>
            </a:endParaRPr>
          </a:p>
          <a:p>
            <a:pPr algn="l"/>
            <a:endParaRPr lang="el-GR" sz="5000" dirty="0" smtClean="0">
              <a:solidFill>
                <a:schemeClr val="bg1"/>
              </a:solidFill>
            </a:endParaRPr>
          </a:p>
          <a:p>
            <a:pPr algn="l"/>
            <a:endParaRPr lang="el-GR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ΕΡΕΥΝΗΤΙΚΗ ΕΡΓΑΣΙΑ</a:t>
            </a:r>
            <a:br>
              <a:rPr lang="el-GR" dirty="0"/>
            </a:br>
            <a:r>
              <a:rPr lang="el-GR" dirty="0"/>
              <a:t>Η ΙΣΤΟΡΙΑ ΤΟΥ ΚΙΝΗΜΑΤΟΓΡΑΦΟΥ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l-GR" dirty="0" smtClean="0"/>
              <a:t>Ετυμολογία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l-GR" dirty="0" smtClean="0"/>
              <a:t>Πρώτα βήματα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l-GR" dirty="0" smtClean="0"/>
              <a:t>Πατέρας φαντασίας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l-GR" dirty="0" smtClean="0"/>
              <a:t>Βουβός /Ομιλών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l-GR" dirty="0" smtClean="0"/>
              <a:t>Ελληνικός κινηματογράφος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l-GR" dirty="0" smtClean="0"/>
              <a:t>Μετείκασμα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l-GR" dirty="0" err="1" smtClean="0"/>
              <a:t>Κινητοσκόπιο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1836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ΕΡΕΥΝΗΤΙΚΗ ΕΡΓΑΣΙΑ</a:t>
            </a:r>
            <a:br>
              <a:rPr lang="el-GR" dirty="0"/>
            </a:br>
            <a:r>
              <a:rPr lang="el-GR" dirty="0"/>
              <a:t>Η ΙΣΤΟΡΙΑ ΤΟΥ ΚΙΝΗΜΑΤΟΓΡΑΦΟΥ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000" u="sng" dirty="0" smtClean="0">
                <a:solidFill>
                  <a:schemeClr val="bg1"/>
                </a:solidFill>
              </a:rPr>
              <a:t>Ετυμολογία</a:t>
            </a:r>
          </a:p>
          <a:p>
            <a:pPr marL="0" indent="0" algn="ctr">
              <a:buNone/>
            </a:pPr>
            <a:endParaRPr lang="el-GR" sz="4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l-GR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Επινοήθηκε από τον Λεόν </a:t>
            </a:r>
            <a:r>
              <a:rPr lang="el-GR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Μπουλί</a:t>
            </a:r>
            <a:endParaRPr lang="el-GR" sz="36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l-GR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Προέρχεται από τις λέξεις (</a:t>
            </a:r>
            <a:r>
              <a:rPr lang="el-GR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κίνηση+γραφή</a:t>
            </a:r>
            <a:r>
              <a:rPr lang="el-GR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r>
              <a:rPr lang="el-GR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Ακόμα είναι η νέα τεχνική καταγραφή της </a:t>
            </a:r>
            <a:r>
              <a:rPr lang="el-GR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κίνηση+οπτικοποίησης</a:t>
            </a:r>
            <a:r>
              <a:rPr lang="el-GR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της </a:t>
            </a:r>
            <a:endParaRPr lang="el-GR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674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l-GR" dirty="0"/>
              <a:t>Η ΙΣΤΟΡΙΑ ΤΟΥ ΚΙΝΗΜΑΤΟΓΡΑΦΟΥ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l-GR" sz="4000" u="sng" dirty="0">
                <a:solidFill>
                  <a:schemeClr val="bg1"/>
                </a:solidFill>
              </a:rPr>
              <a:t>Πρώτα </a:t>
            </a:r>
            <a:r>
              <a:rPr lang="el-GR" sz="4000" u="sng" dirty="0" smtClean="0">
                <a:solidFill>
                  <a:schemeClr val="bg1"/>
                </a:solidFill>
              </a:rPr>
              <a:t>βήματα</a:t>
            </a:r>
            <a:endParaRPr lang="el-GR" sz="4000" u="sng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l-GR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Ξεκίνησε με ένα άλογο που καλπάζει και σπάζει τεντωμένα σχοινιά που βρίσκει στο δρόμο του αποτελεί το 1</a:t>
            </a:r>
            <a:r>
              <a:rPr lang="el-GR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ο</a:t>
            </a:r>
            <a:r>
              <a:rPr lang="el-GR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κινούμενο πράγμα</a:t>
            </a:r>
          </a:p>
          <a:p>
            <a:pPr marL="0" indent="0" algn="ctr">
              <a:buNone/>
            </a:pPr>
            <a:r>
              <a:rPr lang="el-GR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Η αρχική ιδέα ήταν να δείξει ότι τα άλογα που καλπάζουν σηκώνουν και τις τέσσερις οπλές από το έδαφος</a:t>
            </a:r>
            <a:endParaRPr lang="el-G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437112"/>
            <a:ext cx="8763000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9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ΙΣΤΟΡΙΑ ΤΟΥ ΚΙΝΗΜΑΤΟΓΡΑΦΟΥ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u="sng" dirty="0">
                <a:solidFill>
                  <a:schemeClr val="bg1"/>
                </a:solidFill>
              </a:rPr>
              <a:t>Πατέρας φαντασίας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00B0F0"/>
                </a:solidFill>
              </a:rPr>
              <a:t>Ο </a:t>
            </a:r>
            <a:r>
              <a:rPr lang="el-GR" dirty="0" err="1" smtClean="0">
                <a:solidFill>
                  <a:srgbClr val="00B0F0"/>
                </a:solidFill>
              </a:rPr>
              <a:t>Μελιέ</a:t>
            </a:r>
            <a:r>
              <a:rPr lang="el-GR" dirty="0" smtClean="0">
                <a:solidFill>
                  <a:srgbClr val="00B0F0"/>
                </a:solidFill>
              </a:rPr>
              <a:t> αρχικά ήταν ένας ταχυδακτυλουργός και νόμιζε ότι ο κινηματογράφος θα μπορούσε να χρησιμοποιηθεί σαν ένα ακόμα ψυχαγωγικό νούμερο στο θέατρο.</a:t>
            </a:r>
            <a:endParaRPr lang="el-GR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9080"/>
            <a:ext cx="4176464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00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ΙΣΤΟΡΙΑ ΤΟΥ ΚΙΝΗΜΑΤΟΓΡΑΦΟΥ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u="sng" dirty="0">
                <a:solidFill>
                  <a:schemeClr val="bg1"/>
                </a:solidFill>
              </a:rPr>
              <a:t>Βουβός /Ομιλών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Ο βουβός κινηματογράφος χρησιμοποιείται για να περιγράψει  τις ταινίες που δεν είχαν συγχρονισμένο ηχογραφημένο ήχο και πιο συγκεκριμένα δεν είχαν ηχητικούς διαλόγους.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93096"/>
            <a:ext cx="5567134" cy="242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45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20672" y="548680"/>
            <a:ext cx="7221488" cy="108498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rgbClr val="00B0F0"/>
                </a:solidFill>
              </a:rPr>
              <a:t>Το 1900 στο Παρίσι γίνεται η πρώτη προσπάθεια για το </a:t>
            </a:r>
            <a:r>
              <a:rPr lang="el-GR" dirty="0" err="1" smtClean="0">
                <a:solidFill>
                  <a:srgbClr val="00B0F0"/>
                </a:solidFill>
              </a:rPr>
              <a:t>συνδιασμό</a:t>
            </a:r>
            <a:r>
              <a:rPr lang="el-GR" dirty="0" smtClean="0">
                <a:solidFill>
                  <a:srgbClr val="00B0F0"/>
                </a:solidFill>
              </a:rPr>
              <a:t> </a:t>
            </a:r>
            <a:r>
              <a:rPr lang="el-GR" dirty="0">
                <a:solidFill>
                  <a:srgbClr val="00B0F0"/>
                </a:solidFill>
              </a:rPr>
              <a:t>κίνησης με εικόνα πού καταγράφονται σε </a:t>
            </a:r>
            <a:r>
              <a:rPr lang="el-GR" dirty="0" err="1">
                <a:solidFill>
                  <a:srgbClr val="00B0F0"/>
                </a:solidFill>
              </a:rPr>
              <a:t>συνδιασμό</a:t>
            </a:r>
            <a:r>
              <a:rPr lang="el-GR" dirty="0">
                <a:solidFill>
                  <a:srgbClr val="00B0F0"/>
                </a:solidFill>
              </a:rPr>
              <a:t> με ήχο. Προβλήματα : αδυναμία πλήρους συγχρονισμού εικόνας +ήχου αδυναμία ελέγχου της </a:t>
            </a:r>
            <a:br>
              <a:rPr lang="el-GR" dirty="0">
                <a:solidFill>
                  <a:srgbClr val="00B0F0"/>
                </a:solidFill>
              </a:rPr>
            </a:br>
            <a:r>
              <a:rPr lang="el-GR" dirty="0">
                <a:solidFill>
                  <a:srgbClr val="00B0F0"/>
                </a:solidFill>
              </a:rPr>
              <a:t>έντασης + κακής ποιότητας ήχου.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7186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ΙΣΤΟΡΙΑ ΤΟΥ ΚΙΝΗΜΑΤΟΓΡΑΦΟΥ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u="sng" dirty="0">
                <a:solidFill>
                  <a:schemeClr val="bg1"/>
                </a:solidFill>
              </a:rPr>
              <a:t>Ελληνικός </a:t>
            </a:r>
            <a:r>
              <a:rPr lang="el-GR" u="sng" dirty="0" smtClean="0">
                <a:solidFill>
                  <a:schemeClr val="bg1"/>
                </a:solidFill>
              </a:rPr>
              <a:t>κινηματογράφος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00B0F0"/>
                </a:solidFill>
              </a:rPr>
              <a:t>Ο ελληνικός κινηματογράφος ξεκίνησε στις πρώτες δεκαετίες του 20</a:t>
            </a:r>
            <a:r>
              <a:rPr lang="el-GR" baseline="30000" dirty="0" smtClean="0">
                <a:solidFill>
                  <a:srgbClr val="00B0F0"/>
                </a:solidFill>
              </a:rPr>
              <a:t>ου</a:t>
            </a:r>
            <a:r>
              <a:rPr lang="el-GR" dirty="0" smtClean="0">
                <a:solidFill>
                  <a:srgbClr val="00B0F0"/>
                </a:solidFill>
              </a:rPr>
              <a:t> αιώνα , με μικρό αριθμό ταινιών μέχρι το 1940 (35 κατά προσέγγιση).</a:t>
            </a:r>
            <a:r>
              <a:rPr lang="el-GR" dirty="0">
                <a:solidFill>
                  <a:srgbClr val="00B0F0"/>
                </a:solidFill>
              </a:rPr>
              <a:t> </a:t>
            </a:r>
            <a:r>
              <a:rPr lang="el-GR" dirty="0" smtClean="0">
                <a:solidFill>
                  <a:srgbClr val="00B0F0"/>
                </a:solidFill>
              </a:rPr>
              <a:t>Η άνθηση του άρχισε μετά το Β΄ Παγκόσμιο πόλεμο , με 47 ταινίες το χρόνο μέχρι το 1950 και σταδιακά η παραγωγή αυξήθηκε μέχρι τις 60 ταινίες.</a:t>
            </a:r>
            <a:endParaRPr lang="el-GR" dirty="0">
              <a:solidFill>
                <a:srgbClr val="00B0F0"/>
              </a:solidFill>
            </a:endParaRPr>
          </a:p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project sounios\PAROUSIASH\protes tenies kinimatografou\eikones\cinema-pulaia-xortiati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57192"/>
            <a:ext cx="3491880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59728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290</Words>
  <Application>Microsoft Office PowerPoint</Application>
  <PresentationFormat>Προβολή στην οθόνη (4:3)</PresentationFormat>
  <Paragraphs>48</Paragraphs>
  <Slides>12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Παρουσίαση του PowerPoint</vt:lpstr>
      <vt:lpstr>1ο ΕΠΑΛ ΜΥΡΙΝΑΣ                          Β’ ΤΕΤΡΑΜΗΝΟ    2013-2014 </vt:lpstr>
      <vt:lpstr>ΕΡΕΥΝΗΤΙΚΗ ΕΡΓΑΣΙΑ Η ΙΣΤΟΡΙΑ ΤΟΥ ΚΙΝΗΜΑΤΟΓΡΑΦΟΥ </vt:lpstr>
      <vt:lpstr>ΕΡΕΥΝΗΤΙΚΗ ΕΡΓΑΣΙΑ Η ΙΣΤΟΡΙΑ ΤΟΥ ΚΙΝΗΜΑΤΟΓΡΑΦΟΥ </vt:lpstr>
      <vt:lpstr>Η ΙΣΤΟΡΙΑ ΤΟΥ ΚΙΝΗΜΑΤΟΓΡΑΦΟΥ</vt:lpstr>
      <vt:lpstr>Η ΙΣΤΟΡΙΑ ΤΟΥ ΚΙΝΗΜΑΤΟΓΡΑΦΟΥ </vt:lpstr>
      <vt:lpstr>Η ΙΣΤΟΡΙΑ ΤΟΥ ΚΙΝΗΜΑΤΟΓΡΑΦΟΥ</vt:lpstr>
      <vt:lpstr>Παρουσίαση του PowerPoint</vt:lpstr>
      <vt:lpstr>Η ΙΣΤΟΡΙΑ ΤΟΥ ΚΙΝΗΜΑΤΟΓΡΑΦΟΥ</vt:lpstr>
      <vt:lpstr>Η ΙΣΤΟΡΙΑ ΤΟΥ ΚΙΝΗΜΑΤΟΓΡΑΦΟΥ</vt:lpstr>
      <vt:lpstr>Η ΙΣΤΟΡΙΑ ΤΟΥ ΚΙΝΗΜΑΤΟΓΡΑΦΟΥ</vt:lpstr>
      <vt:lpstr>Σας ευχαριστούμε πολύ για την προσοχή σας</vt:lpstr>
    </vt:vector>
  </TitlesOfParts>
  <Company>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EP</dc:creator>
  <cp:lastModifiedBy>EP</cp:lastModifiedBy>
  <cp:revision>24</cp:revision>
  <dcterms:created xsi:type="dcterms:W3CDTF">2014-03-26T07:39:16Z</dcterms:created>
  <dcterms:modified xsi:type="dcterms:W3CDTF">2014-05-14T06:04:39Z</dcterms:modified>
</cp:coreProperties>
</file>