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4" r:id="rId8"/>
    <p:sldId id="262" r:id="rId9"/>
    <p:sldId id="263"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Τίτλος 7"/>
          <p:cNvSpPr>
            <a:spLocks noGrp="1"/>
          </p:cNvSpPr>
          <p:nvPr>
            <p:ph type="ctrTitle"/>
          </p:nvPr>
        </p:nvSpPr>
        <p:spPr>
          <a:xfrm>
            <a:off x="2286000" y="3124200"/>
            <a:ext cx="6172200" cy="1894362"/>
          </a:xfrm>
        </p:spPr>
        <p:txBody>
          <a:bodyPr/>
          <a:lstStyle>
            <a:lvl1pPr>
              <a:defRPr b="1"/>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bwMode="auto">
          <a:xfrm rot="5400000">
            <a:off x="7764621" y="1174097"/>
            <a:ext cx="2286000" cy="381000"/>
          </a:xfrm>
        </p:spPr>
        <p:txBody>
          <a:bodyPr/>
          <a:lstStyle/>
          <a:p>
            <a:fld id="{118FFF0F-E874-4053-B5E1-7A4D4A8EFE8C}" type="datetimeFigureOut">
              <a:rPr lang="el-GR" smtClean="0"/>
              <a:t>9/5/2014</a:t>
            </a:fld>
            <a:endParaRPr lang="el-GR"/>
          </a:p>
        </p:txBody>
      </p:sp>
      <p:sp>
        <p:nvSpPr>
          <p:cNvPr id="17" name="Θέση υποσέλιδου 16"/>
          <p:cNvSpPr>
            <a:spLocks noGrp="1"/>
          </p:cNvSpPr>
          <p:nvPr>
            <p:ph type="ftr" sz="quarter" idx="11"/>
          </p:nvPr>
        </p:nvSpPr>
        <p:spPr bwMode="auto">
          <a:xfrm rot="5400000">
            <a:off x="7077269" y="4181669"/>
            <a:ext cx="3657600" cy="384048"/>
          </a:xfrm>
        </p:spPr>
        <p:txBody>
          <a:bodyPr/>
          <a:lstStyle/>
          <a:p>
            <a:endParaRPr lang="el-GR"/>
          </a:p>
        </p:txBody>
      </p:sp>
      <p:sp>
        <p:nvSpPr>
          <p:cNvPr id="10" name="Ορθογώνιο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Ορθογώνιο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Ευθεία γραμμή σύνδεσης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Ευθεία γραμμή σύνδεσης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Ευθεία γραμμή σύνδεσης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Ορθογώνιο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Έλλειψη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Έλλειψη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Έλλειψη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Θέση αριθμού διαφάνειας 28"/>
          <p:cNvSpPr>
            <a:spLocks noGrp="1"/>
          </p:cNvSpPr>
          <p:nvPr>
            <p:ph type="sldNum" sz="quarter" idx="12"/>
          </p:nvPr>
        </p:nvSpPr>
        <p:spPr bwMode="auto">
          <a:xfrm>
            <a:off x="1325544" y="4928702"/>
            <a:ext cx="609600" cy="517524"/>
          </a:xfrm>
        </p:spPr>
        <p:txBody>
          <a:bodyPr/>
          <a:lstStyle/>
          <a:p>
            <a:fld id="{9B39659E-7628-4B52-B90E-09215B94AC7E}"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118FFF0F-E874-4053-B5E1-7A4D4A8EFE8C}" type="datetimeFigureOut">
              <a:rPr lang="el-GR" smtClean="0"/>
              <a:t>9/5/2014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B39659E-7628-4B52-B90E-09215B94AC7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676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118FFF0F-E874-4053-B5E1-7A4D4A8EFE8C}" type="datetimeFigureOut">
              <a:rPr lang="el-GR" smtClean="0"/>
              <a:t>9/5/2014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B39659E-7628-4B52-B90E-09215B94AC7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8" name="Θέση περιεχομένου 7"/>
          <p:cNvSpPr>
            <a:spLocks noGrp="1"/>
          </p:cNvSpPr>
          <p:nvPr>
            <p:ph sz="quarter" idx="1"/>
          </p:nvPr>
        </p:nvSpPr>
        <p:spPr>
          <a:xfrm>
            <a:off x="457200" y="1600200"/>
            <a:ext cx="7467600" cy="487375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4"/>
          </p:nvPr>
        </p:nvSpPr>
        <p:spPr/>
        <p:txBody>
          <a:bodyPr rtlCol="0"/>
          <a:lstStyle/>
          <a:p>
            <a:fld id="{118FFF0F-E874-4053-B5E1-7A4D4A8EFE8C}" type="datetimeFigureOut">
              <a:rPr lang="el-GR" smtClean="0"/>
              <a:t>9/5/2014</a:t>
            </a:fld>
            <a:endParaRPr lang="el-GR"/>
          </a:p>
        </p:txBody>
      </p:sp>
      <p:sp>
        <p:nvSpPr>
          <p:cNvPr id="9" name="Θέση αριθμού διαφάνειας 8"/>
          <p:cNvSpPr>
            <a:spLocks noGrp="1"/>
          </p:cNvSpPr>
          <p:nvPr>
            <p:ph type="sldNum" sz="quarter" idx="15"/>
          </p:nvPr>
        </p:nvSpPr>
        <p:spPr/>
        <p:txBody>
          <a:bodyPr rtlCol="0"/>
          <a:lstStyle/>
          <a:p>
            <a:fld id="{9B39659E-7628-4B52-B90E-09215B94AC7E}" type="slidenum">
              <a:rPr lang="el-GR" smtClean="0"/>
              <a:t>‹#›</a:t>
            </a:fld>
            <a:endParaRPr lang="el-GR"/>
          </a:p>
        </p:txBody>
      </p:sp>
      <p:sp>
        <p:nvSpPr>
          <p:cNvPr id="10" name="Θέση υποσέλιδου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bwMode="auto">
          <a:xfrm rot="5400000">
            <a:off x="7763256" y="1170432"/>
            <a:ext cx="2286000" cy="381000"/>
          </a:xfrm>
        </p:spPr>
        <p:txBody>
          <a:bodyPr/>
          <a:lstStyle/>
          <a:p>
            <a:fld id="{118FFF0F-E874-4053-B5E1-7A4D4A8EFE8C}" type="datetimeFigureOut">
              <a:rPr lang="el-GR" smtClean="0"/>
              <a:t>9/5/2014</a:t>
            </a:fld>
            <a:endParaRPr lang="el-GR"/>
          </a:p>
        </p:txBody>
      </p:sp>
      <p:sp>
        <p:nvSpPr>
          <p:cNvPr id="5" name="Θέση υποσέλιδου 4"/>
          <p:cNvSpPr>
            <a:spLocks noGrp="1"/>
          </p:cNvSpPr>
          <p:nvPr>
            <p:ph type="ftr" sz="quarter" idx="11"/>
          </p:nvPr>
        </p:nvSpPr>
        <p:spPr bwMode="auto">
          <a:xfrm rot="5400000">
            <a:off x="7077456" y="4178808"/>
            <a:ext cx="3657600" cy="384048"/>
          </a:xfrm>
        </p:spPr>
        <p:txBody>
          <a:bodyPr/>
          <a:lstStyle/>
          <a:p>
            <a:endParaRPr lang="el-GR"/>
          </a:p>
        </p:txBody>
      </p:sp>
      <p:sp>
        <p:nvSpPr>
          <p:cNvPr id="9" name="Ορθογώνιο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Ευθεία γραμμή σύνδεσης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Ευθεία γραμμή σύνδεσης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Ορθογώνιο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Έλλειψη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Έλλειψη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Έλλειψη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Ευθεία γραμμή σύνδεσης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αριθμού διαφάνειας 5"/>
          <p:cNvSpPr>
            <a:spLocks noGrp="1"/>
          </p:cNvSpPr>
          <p:nvPr>
            <p:ph type="sldNum" sz="quarter" idx="12"/>
          </p:nvPr>
        </p:nvSpPr>
        <p:spPr bwMode="auto">
          <a:xfrm>
            <a:off x="1340616" y="4928702"/>
            <a:ext cx="609600" cy="517524"/>
          </a:xfrm>
        </p:spPr>
        <p:txBody>
          <a:bodyPr/>
          <a:lstStyle/>
          <a:p>
            <a:fld id="{9B39659E-7628-4B52-B90E-09215B94AC7E}"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118FFF0F-E874-4053-B5E1-7A4D4A8EFE8C}" type="datetimeFigureOut">
              <a:rPr lang="el-GR" smtClean="0"/>
              <a:t>9/5/2014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B39659E-7628-4B52-B90E-09215B94AC7E}" type="slidenum">
              <a:rPr lang="el-GR" smtClean="0"/>
              <a:t>‹#›</a:t>
            </a:fld>
            <a:endParaRPr lang="el-GR"/>
          </a:p>
        </p:txBody>
      </p:sp>
      <p:sp>
        <p:nvSpPr>
          <p:cNvPr id="9" name="Θέση περιεχομένου 8"/>
          <p:cNvSpPr>
            <a:spLocks noGrp="1"/>
          </p:cNvSpPr>
          <p:nvPr>
            <p:ph sz="quarter" idx="1"/>
          </p:nvPr>
        </p:nvSpPr>
        <p:spPr>
          <a:xfrm>
            <a:off x="457200" y="1600200"/>
            <a:ext cx="3657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270248" y="1600200"/>
            <a:ext cx="3657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7543800" cy="1143000"/>
          </a:xfrm>
        </p:spPr>
        <p:txBody>
          <a:bodyPr anchor="b"/>
          <a:lstStyle>
            <a:lvl1pPr>
              <a:defRPr/>
            </a:lvl1pPr>
          </a:lstStyle>
          <a:p>
            <a:r>
              <a:rPr kumimoji="0" lang="el-GR" smtClean="0"/>
              <a:t>Στυλ κύριου τίτλου</a:t>
            </a:r>
            <a:endParaRPr kumimoji="0" lang="en-US"/>
          </a:p>
        </p:txBody>
      </p:sp>
      <p:sp>
        <p:nvSpPr>
          <p:cNvPr id="7" name="Θέση ημερομηνίας 6"/>
          <p:cNvSpPr>
            <a:spLocks noGrp="1"/>
          </p:cNvSpPr>
          <p:nvPr>
            <p:ph type="dt" sz="half" idx="10"/>
          </p:nvPr>
        </p:nvSpPr>
        <p:spPr/>
        <p:txBody>
          <a:bodyPr/>
          <a:lstStyle/>
          <a:p>
            <a:fld id="{118FFF0F-E874-4053-B5E1-7A4D4A8EFE8C}" type="datetimeFigureOut">
              <a:rPr lang="el-GR" smtClean="0"/>
              <a:t>9/5/2014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B39659E-7628-4B52-B90E-09215B94AC7E}" type="slidenum">
              <a:rPr lang="el-GR" smtClean="0"/>
              <a:t>‹#›</a:t>
            </a:fld>
            <a:endParaRPr lang="el-GR"/>
          </a:p>
        </p:txBody>
      </p:sp>
      <p:sp>
        <p:nvSpPr>
          <p:cNvPr id="11" name="Θέση περιεχομένου 10"/>
          <p:cNvSpPr>
            <a:spLocks noGrp="1"/>
          </p:cNvSpPr>
          <p:nvPr>
            <p:ph sz="quarter" idx="2"/>
          </p:nvPr>
        </p:nvSpPr>
        <p:spPr>
          <a:xfrm>
            <a:off x="457200" y="2362200"/>
            <a:ext cx="3657600" cy="3886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371975" y="2362200"/>
            <a:ext cx="3657600" cy="3886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Θέση κειμένου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4" name="Θέση κειμένου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6" name="Θέση ημερομηνίας 5"/>
          <p:cNvSpPr>
            <a:spLocks noGrp="1"/>
          </p:cNvSpPr>
          <p:nvPr>
            <p:ph type="dt" sz="half" idx="10"/>
          </p:nvPr>
        </p:nvSpPr>
        <p:spPr/>
        <p:txBody>
          <a:bodyPr rtlCol="0"/>
          <a:lstStyle/>
          <a:p>
            <a:fld id="{118FFF0F-E874-4053-B5E1-7A4D4A8EFE8C}" type="datetimeFigureOut">
              <a:rPr lang="el-GR" smtClean="0"/>
              <a:t>9/5/2014</a:t>
            </a:fld>
            <a:endParaRPr lang="el-GR"/>
          </a:p>
        </p:txBody>
      </p:sp>
      <p:sp>
        <p:nvSpPr>
          <p:cNvPr id="7" name="Θέση αριθμού διαφάνειας 6"/>
          <p:cNvSpPr>
            <a:spLocks noGrp="1"/>
          </p:cNvSpPr>
          <p:nvPr>
            <p:ph type="sldNum" sz="quarter" idx="11"/>
          </p:nvPr>
        </p:nvSpPr>
        <p:spPr/>
        <p:txBody>
          <a:bodyPr rtlCol="0"/>
          <a:lstStyle/>
          <a:p>
            <a:fld id="{9B39659E-7628-4B52-B90E-09215B94AC7E}" type="slidenum">
              <a:rPr lang="el-GR" smtClean="0"/>
              <a:t>‹#›</a:t>
            </a:fld>
            <a:endParaRPr lang="el-GR"/>
          </a:p>
        </p:txBody>
      </p:sp>
      <p:sp>
        <p:nvSpPr>
          <p:cNvPr id="8" name="Θέση υποσέλιδου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18FFF0F-E874-4053-B5E1-7A4D4A8EFE8C}" type="datetimeFigureOut">
              <a:rPr lang="el-GR" smtClean="0"/>
              <a:t>9/5/2014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B39659E-7628-4B52-B90E-09215B94AC7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Τίτλο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Ευθεία γραμμή σύνδεσης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Ευθεία γραμμή σύνδεσης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Ευθεία γραμμή σύνδεσης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Ορθογώνιο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Έλλειψη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Θέση περιεχομένου 17"/>
          <p:cNvSpPr>
            <a:spLocks noGrp="1"/>
          </p:cNvSpPr>
          <p:nvPr>
            <p:ph sz="quarter" idx="1"/>
          </p:nvPr>
        </p:nvSpPr>
        <p:spPr>
          <a:xfrm>
            <a:off x="304800" y="274320"/>
            <a:ext cx="5638800" cy="6327648"/>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4"/>
          </p:nvPr>
        </p:nvSpPr>
        <p:spPr/>
        <p:txBody>
          <a:bodyPr rtlCol="0"/>
          <a:lstStyle/>
          <a:p>
            <a:fld id="{118FFF0F-E874-4053-B5E1-7A4D4A8EFE8C}" type="datetimeFigureOut">
              <a:rPr lang="el-GR" smtClean="0"/>
              <a:t>9/5/2014</a:t>
            </a:fld>
            <a:endParaRPr lang="el-GR"/>
          </a:p>
        </p:txBody>
      </p:sp>
      <p:sp>
        <p:nvSpPr>
          <p:cNvPr id="22" name="Θέση αριθμού διαφάνειας 21"/>
          <p:cNvSpPr>
            <a:spLocks noGrp="1"/>
          </p:cNvSpPr>
          <p:nvPr>
            <p:ph type="sldNum" sz="quarter" idx="15"/>
          </p:nvPr>
        </p:nvSpPr>
        <p:spPr/>
        <p:txBody>
          <a:bodyPr rtlCol="0"/>
          <a:lstStyle/>
          <a:p>
            <a:fld id="{9B39659E-7628-4B52-B90E-09215B94AC7E}" type="slidenum">
              <a:rPr lang="el-GR" smtClean="0"/>
              <a:t>‹#›</a:t>
            </a:fld>
            <a:endParaRPr lang="el-GR"/>
          </a:p>
        </p:txBody>
      </p:sp>
      <p:sp>
        <p:nvSpPr>
          <p:cNvPr id="23" name="Θέση υποσέλιδου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Ευθεία γραμμή σύνδεσης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Έλλειψη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10" name="Ευθεία γραμμή σύνδεσης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Ορθογώνιο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Ευθεία γραμμή σύνδεσης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Ευθεία γραμμή σύνδεσης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Ευθεία γραμμή σύνδεσης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Θέση ημερομηνίας 16"/>
          <p:cNvSpPr>
            <a:spLocks noGrp="1"/>
          </p:cNvSpPr>
          <p:nvPr>
            <p:ph type="dt" sz="half" idx="10"/>
          </p:nvPr>
        </p:nvSpPr>
        <p:spPr/>
        <p:txBody>
          <a:bodyPr rtlCol="0"/>
          <a:lstStyle/>
          <a:p>
            <a:fld id="{118FFF0F-E874-4053-B5E1-7A4D4A8EFE8C}" type="datetimeFigureOut">
              <a:rPr lang="el-GR" smtClean="0"/>
              <a:t>9/5/2014</a:t>
            </a:fld>
            <a:endParaRPr lang="el-GR"/>
          </a:p>
        </p:txBody>
      </p:sp>
      <p:sp>
        <p:nvSpPr>
          <p:cNvPr id="18" name="Θέση αριθμού διαφάνειας 17"/>
          <p:cNvSpPr>
            <a:spLocks noGrp="1"/>
          </p:cNvSpPr>
          <p:nvPr>
            <p:ph type="sldNum" sz="quarter" idx="11"/>
          </p:nvPr>
        </p:nvSpPr>
        <p:spPr/>
        <p:txBody>
          <a:bodyPr rtlCol="0"/>
          <a:lstStyle/>
          <a:p>
            <a:fld id="{9B39659E-7628-4B52-B90E-09215B94AC7E}" type="slidenum">
              <a:rPr lang="el-GR" smtClean="0"/>
              <a:t>‹#›</a:t>
            </a:fld>
            <a:endParaRPr lang="el-GR"/>
          </a:p>
        </p:txBody>
      </p:sp>
      <p:sp>
        <p:nvSpPr>
          <p:cNvPr id="21" name="Θέση υποσέλιδου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Ευθεία γραμμή σύνδεσης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Θέση τίτλου 21"/>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8FFF0F-E874-4053-B5E1-7A4D4A8EFE8C}" type="datetimeFigureOut">
              <a:rPr lang="el-GR" smtClean="0"/>
              <a:t>9/5/2014</a:t>
            </a:fld>
            <a:endParaRPr lang="el-GR"/>
          </a:p>
        </p:txBody>
      </p:sp>
      <p:sp>
        <p:nvSpPr>
          <p:cNvPr id="3" name="Θέση υποσέλιδου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Ευθεία γραμμή σύνδεσης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υθεία γραμμή σύνδεσης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Έλλειψη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Θέση αριθμού διαφάνειας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B39659E-7628-4B52-B90E-09215B94AC7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23728" y="404664"/>
            <a:ext cx="6172200" cy="1318298"/>
          </a:xfrm>
        </p:spPr>
        <p:txBody>
          <a:bodyPr>
            <a:normAutofit fontScale="90000"/>
          </a:bodyPr>
          <a:lstStyle/>
          <a:p>
            <a:pPr algn="ctr"/>
            <a: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1</a:t>
            </a:r>
            <a:r>
              <a:rPr lang="el-GR" baseline="30000"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ο</a:t>
            </a:r>
            <a: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 επα.λ. μυρινασ</a:t>
            </a:r>
            <a:b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br>
            <a: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ερευνητικη εργασια</a:t>
            </a:r>
            <a:b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br>
            <a: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θεμα</a:t>
            </a:r>
            <a:r>
              <a:rPr lang="en-US"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a:t>
            </a:r>
            <a:r>
              <a:rPr lang="el-GR" dirty="0" smtClean="0">
                <a:solidFill>
                  <a:schemeClr val="accent2">
                    <a:lumMod val="40000"/>
                    <a:lumOff val="60000"/>
                  </a:schemeClr>
                </a:solidFill>
                <a:effectLst>
                  <a:outerShdw blurRad="38100" dist="38100" dir="2700000" algn="tl">
                    <a:srgbClr val="000000">
                      <a:alpha val="43137"/>
                    </a:srgbClr>
                  </a:outerShdw>
                </a:effectLst>
                <a:latin typeface="Comic Sans MS" pitchFamily="66" charset="0"/>
              </a:rPr>
              <a:t> «ηθη και εθιμα λημνου»</a:t>
            </a:r>
            <a:endParaRPr lang="el-GR" dirty="0">
              <a:solidFill>
                <a:schemeClr val="accent2">
                  <a:lumMod val="40000"/>
                  <a:lumOff val="60000"/>
                </a:schemeClr>
              </a:solidFill>
              <a:effectLst>
                <a:outerShdw blurRad="38100" dist="38100" dir="2700000" algn="tl">
                  <a:srgbClr val="000000">
                    <a:alpha val="43137"/>
                  </a:srgbClr>
                </a:outerShdw>
              </a:effectLst>
              <a:latin typeface="Comic Sans MS" pitchFamily="66" charset="0"/>
            </a:endParaRPr>
          </a:p>
        </p:txBody>
      </p:sp>
      <p:sp>
        <p:nvSpPr>
          <p:cNvPr id="3" name="Υπότιτλος 2"/>
          <p:cNvSpPr>
            <a:spLocks noGrp="1"/>
          </p:cNvSpPr>
          <p:nvPr>
            <p:ph type="subTitle" idx="1"/>
          </p:nvPr>
        </p:nvSpPr>
        <p:spPr>
          <a:xfrm>
            <a:off x="2267744" y="2852936"/>
            <a:ext cx="6172200" cy="1944216"/>
          </a:xfrm>
        </p:spPr>
        <p:txBody>
          <a:bodyPr>
            <a:noAutofit/>
          </a:bodyPr>
          <a:lstStyle/>
          <a:p>
            <a:pPr marL="285750" indent="-285750" algn="ctr">
              <a:buFontTx/>
              <a:buChar char="♫"/>
            </a:pPr>
            <a:r>
              <a:rPr lang="el-GR" sz="2400" i="1" dirty="0" smtClean="0">
                <a:solidFill>
                  <a:schemeClr val="accent1"/>
                </a:solidFill>
                <a:latin typeface="Comic Sans MS" pitchFamily="66" charset="0"/>
              </a:rPr>
              <a:t>Κωνσταντίνα Τσιοβάκη</a:t>
            </a:r>
          </a:p>
          <a:p>
            <a:pPr marL="285750" indent="-285750" algn="ctr">
              <a:buFontTx/>
              <a:buChar char="♫"/>
            </a:pPr>
            <a:r>
              <a:rPr lang="el-GR" sz="2400" i="1" dirty="0" smtClean="0">
                <a:solidFill>
                  <a:schemeClr val="accent1"/>
                </a:solidFill>
                <a:latin typeface="Comic Sans MS" pitchFamily="66" charset="0"/>
              </a:rPr>
              <a:t>Αναστασία Παλατιανού</a:t>
            </a:r>
          </a:p>
          <a:p>
            <a:pPr marL="285750" indent="-285750" algn="ctr">
              <a:buFontTx/>
              <a:buChar char="♫"/>
            </a:pPr>
            <a:r>
              <a:rPr lang="el-GR" sz="2400" i="1" dirty="0" smtClean="0">
                <a:solidFill>
                  <a:schemeClr val="accent1"/>
                </a:solidFill>
                <a:latin typeface="Comic Sans MS" pitchFamily="66" charset="0"/>
              </a:rPr>
              <a:t>Ευγενία Μιχαλοπούλου</a:t>
            </a:r>
          </a:p>
          <a:p>
            <a:pPr marL="285750" indent="-285750" algn="ctr">
              <a:buFontTx/>
              <a:buChar char="♫"/>
            </a:pPr>
            <a:r>
              <a:rPr lang="el-GR" sz="2400" i="1" dirty="0" smtClean="0">
                <a:solidFill>
                  <a:schemeClr val="accent1"/>
                </a:solidFill>
                <a:latin typeface="Comic Sans MS" pitchFamily="66" charset="0"/>
              </a:rPr>
              <a:t>Ζωίτσα Μπλιά</a:t>
            </a:r>
            <a:endParaRPr lang="el-GR" sz="2400" i="1" dirty="0">
              <a:solidFill>
                <a:schemeClr val="accent1"/>
              </a:solidFill>
              <a:latin typeface="Comic Sans MS" pitchFamily="66" charset="0"/>
            </a:endParaRPr>
          </a:p>
        </p:txBody>
      </p:sp>
    </p:spTree>
    <p:extLst>
      <p:ext uri="{BB962C8B-B14F-4D97-AF65-F5344CB8AC3E}">
        <p14:creationId xmlns:p14="http://schemas.microsoft.com/office/powerpoint/2010/main" val="39649551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1484784"/>
            <a:ext cx="7467600" cy="4989168"/>
          </a:xfrm>
        </p:spPr>
        <p:txBody>
          <a:bodyPr>
            <a:normAutofit/>
          </a:bodyPr>
          <a:lstStyle/>
          <a:p>
            <a:pPr marL="0" indent="0" algn="ctr">
              <a:buNone/>
            </a:pPr>
            <a:endParaRPr lang="el-GR" sz="3200" dirty="0" smtClean="0">
              <a:solidFill>
                <a:schemeClr val="accent2">
                  <a:lumMod val="60000"/>
                  <a:lumOff val="40000"/>
                </a:schemeClr>
              </a:solidFill>
            </a:endParaRPr>
          </a:p>
          <a:p>
            <a:pPr marL="0" indent="0" algn="ctr">
              <a:buNone/>
            </a:pPr>
            <a:r>
              <a:rPr lang="el-GR" sz="3200" b="1" dirty="0" smtClean="0">
                <a:solidFill>
                  <a:schemeClr val="accent2">
                    <a:lumMod val="60000"/>
                    <a:lumOff val="40000"/>
                  </a:schemeClr>
                </a:solidFill>
              </a:rPr>
              <a:t>Βιβλιογραφία</a:t>
            </a:r>
          </a:p>
          <a:p>
            <a:pPr marL="0" indent="0" algn="ctr">
              <a:buNone/>
            </a:pPr>
            <a:r>
              <a:rPr lang="el-GR" sz="3200" dirty="0" smtClean="0">
                <a:solidFill>
                  <a:schemeClr val="accent2">
                    <a:lumMod val="60000"/>
                    <a:lumOff val="40000"/>
                  </a:schemeClr>
                </a:solidFill>
              </a:rPr>
              <a:t>Θα θέλαμε να ευχαριστήσουμε πολύ τον καθηγητή μας τον κύριο Αρίμη και την καθηγήτρια μας την κυρία Μιχλίζογλου για την πολύτιμη βοήθεια τους σε όλη τη διάρκεια του δεύτερου τετραμήνου. </a:t>
            </a:r>
          </a:p>
          <a:p>
            <a:pPr marL="0" indent="0" algn="ctr">
              <a:buNone/>
            </a:pPr>
            <a:endParaRPr lang="el-GR" sz="3200" dirty="0" smtClean="0">
              <a:solidFill>
                <a:schemeClr val="accent2">
                  <a:lumMod val="60000"/>
                  <a:lumOff val="40000"/>
                </a:schemeClr>
              </a:solidFill>
            </a:endParaRPr>
          </a:p>
          <a:p>
            <a:pPr marL="0" indent="0" algn="ctr">
              <a:buNone/>
            </a:pPr>
            <a:endParaRPr lang="el-GR" sz="3200" dirty="0">
              <a:solidFill>
                <a:schemeClr val="accent2">
                  <a:lumMod val="60000"/>
                  <a:lumOff val="40000"/>
                </a:schemeClr>
              </a:solidFill>
            </a:endParaRPr>
          </a:p>
        </p:txBody>
      </p:sp>
      <p:sp>
        <p:nvSpPr>
          <p:cNvPr id="4" name="Τίτλος 3"/>
          <p:cNvSpPr>
            <a:spLocks noGrp="1"/>
          </p:cNvSpPr>
          <p:nvPr>
            <p:ph type="title"/>
          </p:nvPr>
        </p:nvSpPr>
        <p:spPr>
          <a:xfrm>
            <a:off x="251520" y="188640"/>
            <a:ext cx="7920880" cy="1368152"/>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59470940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quarter" idx="1"/>
          </p:nvPr>
        </p:nvSpPr>
        <p:spPr>
          <a:xfrm>
            <a:off x="658180" y="1564432"/>
            <a:ext cx="7467600" cy="4873752"/>
          </a:xfrm>
        </p:spPr>
        <p:txBody>
          <a:bodyPr/>
          <a:lstStyle/>
          <a:p>
            <a:pPr marL="0" indent="0" algn="ctr">
              <a:buNone/>
            </a:pPr>
            <a:r>
              <a:rPr lang="el-GR" sz="2800" dirty="0">
                <a:solidFill>
                  <a:schemeClr val="accent1"/>
                </a:solidFill>
                <a:latin typeface="Comic Sans MS" pitchFamily="66" charset="0"/>
              </a:rPr>
              <a:t>Η ομάδα μας θα ασχοληθεί συγκεκριμένα με </a:t>
            </a:r>
            <a:r>
              <a:rPr lang="el-GR" sz="2800" dirty="0" smtClean="0">
                <a:solidFill>
                  <a:schemeClr val="accent1"/>
                </a:solidFill>
                <a:latin typeface="Comic Sans MS" pitchFamily="66" charset="0"/>
              </a:rPr>
              <a:t>τα εξής ήθη και έθιμα</a:t>
            </a:r>
            <a:r>
              <a:rPr lang="en-US" sz="2800" dirty="0" smtClean="0">
                <a:solidFill>
                  <a:schemeClr val="accent1"/>
                </a:solidFill>
                <a:latin typeface="Comic Sans MS" pitchFamily="66" charset="0"/>
              </a:rPr>
              <a:t>:</a:t>
            </a:r>
            <a:endParaRPr lang="el-GR" sz="2800" dirty="0" smtClean="0">
              <a:solidFill>
                <a:schemeClr val="accent1"/>
              </a:solidFill>
              <a:latin typeface="Comic Sans MS" pitchFamily="66" charset="0"/>
            </a:endParaRPr>
          </a:p>
          <a:p>
            <a:pPr>
              <a:buFont typeface="Wingdings" pitchFamily="2" charset="2"/>
              <a:buChar char="ü"/>
            </a:pPr>
            <a:endParaRPr lang="el-GR" sz="2800" dirty="0">
              <a:solidFill>
                <a:schemeClr val="accent1"/>
              </a:solidFill>
              <a:latin typeface="Comic Sans MS" pitchFamily="66" charset="0"/>
            </a:endParaRPr>
          </a:p>
          <a:p>
            <a:pPr>
              <a:buFont typeface="Wingdings" pitchFamily="2" charset="2"/>
              <a:buChar char="ü"/>
            </a:pPr>
            <a:r>
              <a:rPr lang="el-GR" sz="2800" dirty="0" smtClean="0">
                <a:solidFill>
                  <a:schemeClr val="accent1"/>
                </a:solidFill>
                <a:latin typeface="Comic Sans MS" pitchFamily="66" charset="0"/>
              </a:rPr>
              <a:t>Απόκριες/Πάσχα</a:t>
            </a:r>
          </a:p>
          <a:p>
            <a:pPr>
              <a:buFont typeface="Wingdings" pitchFamily="2" charset="2"/>
              <a:buChar char="ü"/>
            </a:pPr>
            <a:r>
              <a:rPr lang="el-GR" sz="2800" dirty="0" smtClean="0">
                <a:solidFill>
                  <a:schemeClr val="accent1"/>
                </a:solidFill>
                <a:latin typeface="Comic Sans MS" pitchFamily="66" charset="0"/>
              </a:rPr>
              <a:t>Ιπποδρομίες</a:t>
            </a:r>
          </a:p>
          <a:p>
            <a:pPr>
              <a:buFont typeface="Wingdings" pitchFamily="2" charset="2"/>
              <a:buChar char="ü"/>
            </a:pPr>
            <a:r>
              <a:rPr lang="el-GR" sz="2800" dirty="0" smtClean="0">
                <a:solidFill>
                  <a:schemeClr val="accent1"/>
                </a:solidFill>
                <a:latin typeface="Comic Sans MS" pitchFamily="66" charset="0"/>
              </a:rPr>
              <a:t>Κουζίνα</a:t>
            </a:r>
          </a:p>
          <a:p>
            <a:pPr>
              <a:buFont typeface="Wingdings" pitchFamily="2" charset="2"/>
              <a:buChar char="ü"/>
            </a:pPr>
            <a:r>
              <a:rPr lang="el-GR" sz="2800" dirty="0" smtClean="0">
                <a:solidFill>
                  <a:schemeClr val="accent1"/>
                </a:solidFill>
                <a:latin typeface="Comic Sans MS" pitchFamily="66" charset="0"/>
              </a:rPr>
              <a:t>Παραδοσιακοί Χοροί</a:t>
            </a:r>
          </a:p>
          <a:p>
            <a:pPr>
              <a:buFont typeface="Wingdings" pitchFamily="2" charset="2"/>
              <a:buChar char="ü"/>
            </a:pPr>
            <a:r>
              <a:rPr lang="el-GR" sz="2800" dirty="0" smtClean="0">
                <a:solidFill>
                  <a:schemeClr val="accent1"/>
                </a:solidFill>
                <a:latin typeface="Comic Sans MS" pitchFamily="66" charset="0"/>
              </a:rPr>
              <a:t>Κλήδονας</a:t>
            </a:r>
            <a:endParaRPr lang="el-GR" sz="2800" dirty="0">
              <a:solidFill>
                <a:schemeClr val="accent1"/>
              </a:solidFill>
              <a:latin typeface="Comic Sans MS" pitchFamily="66" charset="0"/>
            </a:endParaRPr>
          </a:p>
          <a:p>
            <a:pPr marL="0" indent="0">
              <a:buNone/>
            </a:pPr>
            <a:endParaRPr lang="el-GR" dirty="0">
              <a:solidFill>
                <a:schemeClr val="accent1"/>
              </a:solidFill>
              <a:latin typeface="Comic Sans MS" pitchFamily="66" charset="0"/>
            </a:endParaRPr>
          </a:p>
        </p:txBody>
      </p:sp>
      <p:sp>
        <p:nvSpPr>
          <p:cNvPr id="6" name="Ορθογώνιο 5"/>
          <p:cNvSpPr/>
          <p:nvPr/>
        </p:nvSpPr>
        <p:spPr>
          <a:xfrm>
            <a:off x="107504" y="36418"/>
            <a:ext cx="8568953" cy="1520374"/>
          </a:xfrm>
          <a:prstGeom prst="rect">
            <a:avLst/>
          </a:prstGeom>
          <a:noFill/>
        </p:spPr>
        <p:txBody>
          <a:bodyPr wrap="square" lIns="91440" tIns="45720" rIns="91440" bIns="45720">
            <a:prstTxWarp prst="textDeflateBottom">
              <a:avLst/>
            </a:prstTxWarp>
            <a:spAutoFit/>
          </a:bodyPr>
          <a:lstStyle/>
          <a:p>
            <a:pPr algn="ctr"/>
            <a:r>
              <a:rPr lang="el-GR" sz="5400" b="1" cap="none" spc="0" dirty="0" smtClean="0">
                <a:ln w="900" cmpd="sng">
                  <a:solidFill>
                    <a:schemeClr val="accent1">
                      <a:satMod val="190000"/>
                      <a:alpha val="55000"/>
                    </a:schemeClr>
                  </a:solidFill>
                  <a:prstDash val="solid"/>
                </a:ln>
                <a:solidFill>
                  <a:schemeClr val="accent1">
                    <a:lumMod val="20000"/>
                    <a:lumOff val="80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lumMod val="20000"/>
                  <a:lumOff val="80000"/>
                </a:schemeClr>
              </a:solidFill>
              <a:effectLst>
                <a:innerShdw blurRad="101600" dist="76200" dir="5400000">
                  <a:schemeClr val="accent1">
                    <a:satMod val="190000"/>
                    <a:tint val="100000"/>
                    <a:alpha val="74000"/>
                  </a:schemeClr>
                </a:innerShdw>
              </a:effectLst>
              <a:latin typeface="Arial Narrow" pitchFamily="34" charset="0"/>
            </a:endParaRPr>
          </a:p>
        </p:txBody>
      </p:sp>
    </p:spTree>
    <p:extLst>
      <p:ext uri="{BB962C8B-B14F-4D97-AF65-F5344CB8AC3E}">
        <p14:creationId xmlns:p14="http://schemas.microsoft.com/office/powerpoint/2010/main" val="2720385042"/>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61078"/>
            <a:ext cx="7920880" cy="1323706"/>
          </a:xfrm>
        </p:spPr>
        <p:txBody>
          <a:bodyPr/>
          <a:lstStyle/>
          <a:p>
            <a:r>
              <a:rPr lang="el-GR" sz="3200" b="1" cap="none" dirty="0">
                <a:ln w="900" cmpd="sng">
                  <a:solidFill>
                    <a:schemeClr val="accent1">
                      <a:satMod val="190000"/>
                      <a:alpha val="55000"/>
                    </a:schemeClr>
                  </a:solidFill>
                  <a:prstDash val="solid"/>
                </a:ln>
                <a:solidFill>
                  <a:schemeClr val="accent1">
                    <a:lumMod val="20000"/>
                    <a:lumOff val="80000"/>
                  </a:schemeClr>
                </a:solidFill>
                <a:effectLst>
                  <a:innerShdw blurRad="101600" dist="76200" dir="5400000">
                    <a:schemeClr val="accent1">
                      <a:satMod val="190000"/>
                      <a:tint val="100000"/>
                      <a:alpha val="74000"/>
                    </a:schemeClr>
                  </a:innerShdw>
                </a:effectLst>
                <a:latin typeface="Arial Narrow" pitchFamily="34" charset="0"/>
              </a:rPr>
              <a:t/>
            </a:r>
            <a:br>
              <a:rPr lang="el-GR" sz="3200" b="1" cap="none" dirty="0">
                <a:ln w="900" cmpd="sng">
                  <a:solidFill>
                    <a:schemeClr val="accent1">
                      <a:satMod val="190000"/>
                      <a:alpha val="55000"/>
                    </a:schemeClr>
                  </a:solidFill>
                  <a:prstDash val="solid"/>
                </a:ln>
                <a:solidFill>
                  <a:schemeClr val="accent1">
                    <a:lumMod val="20000"/>
                    <a:lumOff val="80000"/>
                  </a:schemeClr>
                </a:solidFill>
                <a:effectLst>
                  <a:innerShdw blurRad="101600" dist="76200" dir="5400000">
                    <a:schemeClr val="accent1">
                      <a:satMod val="190000"/>
                      <a:tint val="100000"/>
                      <a:alpha val="74000"/>
                    </a:schemeClr>
                  </a:innerShdw>
                </a:effectLst>
                <a:latin typeface="Arial Narrow" pitchFamily="34" charset="0"/>
              </a:rPr>
            </a:br>
            <a:endParaRPr lang="el-GR" dirty="0"/>
          </a:p>
        </p:txBody>
      </p:sp>
      <p:sp>
        <p:nvSpPr>
          <p:cNvPr id="3" name="Θέση περιεχομένου 2"/>
          <p:cNvSpPr>
            <a:spLocks noGrp="1"/>
          </p:cNvSpPr>
          <p:nvPr>
            <p:ph sz="quarter" idx="1"/>
          </p:nvPr>
        </p:nvSpPr>
        <p:spPr>
          <a:xfrm>
            <a:off x="611560" y="1340768"/>
            <a:ext cx="7601272" cy="5133184"/>
          </a:xfrm>
        </p:spPr>
        <p:txBody>
          <a:bodyPr>
            <a:normAutofit/>
          </a:bodyPr>
          <a:lstStyle/>
          <a:p>
            <a:pPr marL="0" indent="0">
              <a:buNone/>
            </a:pPr>
            <a:r>
              <a:rPr lang="el-GR" sz="2000" b="1" u="sng" dirty="0" smtClean="0">
                <a:solidFill>
                  <a:schemeClr val="accent1"/>
                </a:solidFill>
                <a:latin typeface="Comic Sans MS" pitchFamily="66" charset="0"/>
              </a:rPr>
              <a:t>Απόκριες/Πάσχα</a:t>
            </a:r>
          </a:p>
          <a:p>
            <a:pPr marL="0" indent="0">
              <a:buNone/>
            </a:pPr>
            <a:endParaRPr lang="el-GR" sz="2000" u="sng" dirty="0" smtClean="0">
              <a:solidFill>
                <a:schemeClr val="accent1"/>
              </a:solidFill>
              <a:latin typeface="Comic Sans MS" pitchFamily="66" charset="0"/>
            </a:endParaRPr>
          </a:p>
          <a:p>
            <a:pPr>
              <a:buFont typeface="Wingdings" pitchFamily="2" charset="2"/>
              <a:buChar char="Ø"/>
            </a:pPr>
            <a:r>
              <a:rPr lang="el-GR" sz="2000" dirty="0" smtClean="0">
                <a:solidFill>
                  <a:schemeClr val="accent1"/>
                </a:solidFill>
                <a:latin typeface="Comic Sans MS" pitchFamily="66" charset="0"/>
              </a:rPr>
              <a:t>Καθαρά Δευτέρα</a:t>
            </a:r>
            <a:r>
              <a:rPr lang="en-US" sz="2000" dirty="0" smtClean="0">
                <a:solidFill>
                  <a:schemeClr val="accent1"/>
                </a:solidFill>
                <a:latin typeface="Comic Sans MS" pitchFamily="66" charset="0"/>
              </a:rPr>
              <a:t>:</a:t>
            </a:r>
            <a:endParaRPr lang="el-GR" sz="2000" dirty="0" smtClean="0">
              <a:solidFill>
                <a:schemeClr val="accent1"/>
              </a:solidFill>
              <a:latin typeface="Comic Sans MS" pitchFamily="66" charset="0"/>
            </a:endParaRPr>
          </a:p>
          <a:p>
            <a:pPr marL="0" indent="0">
              <a:buNone/>
            </a:pPr>
            <a:r>
              <a:rPr lang="el-GR" sz="2000" dirty="0">
                <a:solidFill>
                  <a:schemeClr val="accent1"/>
                </a:solidFill>
                <a:latin typeface="Comic Sans MS" pitchFamily="66" charset="0"/>
              </a:rPr>
              <a:t> </a:t>
            </a:r>
            <a:r>
              <a:rPr lang="el-GR" sz="2000" dirty="0" smtClean="0">
                <a:solidFill>
                  <a:schemeClr val="accent1"/>
                </a:solidFill>
                <a:latin typeface="Comic Sans MS" pitchFamily="66" charset="0"/>
              </a:rPr>
              <a:t>  Την ημέρα της Καθαρής Δευτέρας όλοι πέτανε χαρταετό και από εκείνη την μέρα ξεκινάει η Σαρακοστή.</a:t>
            </a:r>
          </a:p>
          <a:p>
            <a:pPr>
              <a:buFont typeface="Wingdings" pitchFamily="2" charset="2"/>
              <a:buChar char="Ø"/>
            </a:pPr>
            <a:r>
              <a:rPr lang="el-GR" sz="2000" dirty="0" smtClean="0">
                <a:solidFill>
                  <a:schemeClr val="accent1"/>
                </a:solidFill>
                <a:latin typeface="Comic Sans MS" pitchFamily="66" charset="0"/>
              </a:rPr>
              <a:t>Μεγάλη Εβδομάδα</a:t>
            </a:r>
            <a:r>
              <a:rPr lang="en-US" sz="2000" dirty="0" smtClean="0">
                <a:solidFill>
                  <a:schemeClr val="accent1"/>
                </a:solidFill>
                <a:latin typeface="Comic Sans MS" pitchFamily="66" charset="0"/>
              </a:rPr>
              <a:t>:</a:t>
            </a:r>
            <a:r>
              <a:rPr lang="el-GR" sz="2000" dirty="0" smtClean="0">
                <a:solidFill>
                  <a:schemeClr val="accent1"/>
                </a:solidFill>
                <a:latin typeface="Comic Sans MS" pitchFamily="66" charset="0"/>
              </a:rPr>
              <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Μεγάλη Δευτέρα: Ξεκινάνε τα Ευαγγέλια</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Μεγάλη Τρίτη: Το τροπάριο της Κασσιανής</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Μεγάλη Τετάρτη είναι το Ευχέλαιο.</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Μεγάλη Πέμπτη οι γυναίκες του χωριού ξενυχτάνε             στην εκκλησία στολίζοντας τον επιτάφιο μέχρι το πρωί.</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Μεγάλη Παρασκευή ακούγονται όλα τα Ευαγγέλια μαζί και γίνετε η περιφορά του επιταφίου σε όλο το χωριό.</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Μεγάλο Σάββατο γιορτάζουμε την ταφή του Κυρίου.</a:t>
            </a:r>
            <a:br>
              <a:rPr lang="el-GR" sz="2000" dirty="0" smtClean="0">
                <a:solidFill>
                  <a:schemeClr val="accent1"/>
                </a:solidFill>
                <a:latin typeface="Comic Sans MS" pitchFamily="66" charset="0"/>
              </a:rPr>
            </a:br>
            <a:r>
              <a:rPr lang="el-GR" sz="2000" dirty="0" smtClean="0">
                <a:solidFill>
                  <a:schemeClr val="accent1"/>
                </a:solidFill>
                <a:latin typeface="Comic Sans MS" pitchFamily="66" charset="0"/>
              </a:rPr>
              <a:t>Κυριακή του Πάσχα: Γιορτάζουμε την Ανάσταση του Κυρίου.</a:t>
            </a:r>
            <a:endParaRPr lang="el-GR" sz="2000" dirty="0">
              <a:solidFill>
                <a:schemeClr val="accent1"/>
              </a:solidFill>
              <a:latin typeface="Comic Sans MS" pitchFamily="66" charset="0"/>
            </a:endParaRPr>
          </a:p>
        </p:txBody>
      </p:sp>
      <p:sp>
        <p:nvSpPr>
          <p:cNvPr id="5" name="Ορθογώνιο 4"/>
          <p:cNvSpPr/>
          <p:nvPr/>
        </p:nvSpPr>
        <p:spPr>
          <a:xfrm>
            <a:off x="251520" y="188640"/>
            <a:ext cx="8424936" cy="1440160"/>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102695000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a:t>
            </a:r>
            <a:endParaRPr lang="el-GR" dirty="0"/>
          </a:p>
        </p:txBody>
      </p:sp>
      <p:sp>
        <p:nvSpPr>
          <p:cNvPr id="3" name="Θέση περιεχομένου 2"/>
          <p:cNvSpPr>
            <a:spLocks noGrp="1"/>
          </p:cNvSpPr>
          <p:nvPr>
            <p:ph sz="quarter" idx="1"/>
          </p:nvPr>
        </p:nvSpPr>
        <p:spPr>
          <a:xfrm>
            <a:off x="395536" y="2420888"/>
            <a:ext cx="7529264" cy="4053064"/>
          </a:xfrm>
        </p:spPr>
        <p:txBody>
          <a:bodyPr/>
          <a:lstStyle/>
          <a:p>
            <a:pPr>
              <a:buFont typeface="Wingdings" pitchFamily="2" charset="2"/>
              <a:buChar char="Ø"/>
            </a:pPr>
            <a:r>
              <a:rPr lang="el-GR" b="1" u="sng" dirty="0" smtClean="0">
                <a:solidFill>
                  <a:schemeClr val="accent2">
                    <a:lumMod val="60000"/>
                    <a:lumOff val="40000"/>
                  </a:schemeClr>
                </a:solidFill>
                <a:latin typeface="Comic Sans MS" pitchFamily="66" charset="0"/>
              </a:rPr>
              <a:t>Ιπποδρομίες</a:t>
            </a:r>
            <a:r>
              <a:rPr lang="el-GR" dirty="0" smtClean="0">
                <a:solidFill>
                  <a:schemeClr val="accent2">
                    <a:lumMod val="60000"/>
                    <a:lumOff val="40000"/>
                  </a:schemeClr>
                </a:solidFill>
                <a:latin typeface="Comic Sans MS" pitchFamily="66" charset="0"/>
              </a:rPr>
              <a:t/>
            </a:r>
            <a:br>
              <a:rPr lang="el-GR" dirty="0" smtClean="0">
                <a:solidFill>
                  <a:schemeClr val="accent2">
                    <a:lumMod val="60000"/>
                    <a:lumOff val="40000"/>
                  </a:schemeClr>
                </a:solidFill>
                <a:latin typeface="Comic Sans MS" pitchFamily="66" charset="0"/>
              </a:rPr>
            </a:br>
            <a:r>
              <a:rPr lang="el-GR" dirty="0" smtClean="0">
                <a:solidFill>
                  <a:schemeClr val="accent2">
                    <a:lumMod val="60000"/>
                    <a:lumOff val="40000"/>
                  </a:schemeClr>
                </a:solidFill>
                <a:latin typeface="Comic Sans MS" pitchFamily="66" charset="0"/>
              </a:rPr>
              <a:t/>
            </a:r>
            <a:br>
              <a:rPr lang="el-GR" dirty="0" smtClean="0">
                <a:solidFill>
                  <a:schemeClr val="accent2">
                    <a:lumMod val="60000"/>
                    <a:lumOff val="40000"/>
                  </a:schemeClr>
                </a:solidFill>
                <a:latin typeface="Comic Sans MS" pitchFamily="66" charset="0"/>
              </a:rPr>
            </a:br>
            <a:r>
              <a:rPr lang="el-GR" dirty="0" smtClean="0">
                <a:solidFill>
                  <a:schemeClr val="accent2">
                    <a:lumMod val="60000"/>
                    <a:lumOff val="40000"/>
                  </a:schemeClr>
                </a:solidFill>
                <a:latin typeface="Comic Sans MS" pitchFamily="66" charset="0"/>
              </a:rPr>
              <a:t>Είναι ένα έθιμο το οποίο πραγματοποιείται την ημέρα του Αϊ Γιωργιού κάθε χρόνο στη Λήμνο. Μαζεύεται πάρα πολύς κόσμος. Τα άλογα προπονούνται πολύ καιρό πριν και αγωνίζονται σύμφωνα με την κατηγορία τους. </a:t>
            </a:r>
          </a:p>
        </p:txBody>
      </p:sp>
      <p:sp>
        <p:nvSpPr>
          <p:cNvPr id="6" name="Ορθογώνιο 5"/>
          <p:cNvSpPr/>
          <p:nvPr/>
        </p:nvSpPr>
        <p:spPr>
          <a:xfrm>
            <a:off x="265375" y="116632"/>
            <a:ext cx="8352928" cy="1512168"/>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645694161"/>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323528" y="1786105"/>
            <a:ext cx="7467600" cy="2448272"/>
          </a:xfrm>
        </p:spPr>
        <p:txBody>
          <a:bodyPr/>
          <a:lstStyle/>
          <a:p>
            <a:pPr>
              <a:buFont typeface="Wingdings" pitchFamily="2" charset="2"/>
              <a:buChar char="Ø"/>
            </a:pPr>
            <a:r>
              <a:rPr lang="el-GR" dirty="0">
                <a:solidFill>
                  <a:schemeClr val="accent2">
                    <a:lumMod val="60000"/>
                    <a:lumOff val="40000"/>
                  </a:schemeClr>
                </a:solidFill>
              </a:rPr>
              <a:t>Τα άλογα δεν τα τρέχουν πάντα οι ιδιοκτήτες τους για διάφορους λόγους. Τα άλογα που βγαίνουν πρώτα παίρνουν μετάλλια και κύπελλο, οι υπόλοιποι διαγωνιζόμενη παίρνουν απλά ένα ενθύμιο μετάλλιο και όλα τα άλογα περνάνε μέσα από την εκκλησία όπου τα ευλογεί ο παπάς. </a:t>
            </a:r>
          </a:p>
        </p:txBody>
      </p:sp>
      <p:sp>
        <p:nvSpPr>
          <p:cNvPr id="4" name="Ορθογώνιο 3"/>
          <p:cNvSpPr/>
          <p:nvPr/>
        </p:nvSpPr>
        <p:spPr>
          <a:xfrm>
            <a:off x="323528" y="129921"/>
            <a:ext cx="8352928" cy="1656184"/>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4227924"/>
            <a:ext cx="3312368" cy="2206037"/>
          </a:xfrm>
          <a:prstGeom prst="rect">
            <a:avLst/>
          </a:prstGeom>
        </p:spPr>
      </p:pic>
    </p:spTree>
    <p:extLst>
      <p:ext uri="{BB962C8B-B14F-4D97-AF65-F5344CB8AC3E}">
        <p14:creationId xmlns:p14="http://schemas.microsoft.com/office/powerpoint/2010/main" val="928631170"/>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p:txBody>
          <a:bodyPr>
            <a:normAutofit/>
          </a:bodyPr>
          <a:lstStyle/>
          <a:p>
            <a:r>
              <a:rPr lang="el-GR" b="1" dirty="0" smtClean="0">
                <a:solidFill>
                  <a:schemeClr val="accent2">
                    <a:lumMod val="60000"/>
                    <a:lumOff val="40000"/>
                  </a:schemeClr>
                </a:solidFill>
                <a:latin typeface="Comic Sans MS" pitchFamily="66" charset="0"/>
              </a:rPr>
              <a:t>Κουζίνα</a:t>
            </a:r>
            <a:endParaRPr lang="el-GR" b="1" dirty="0">
              <a:solidFill>
                <a:schemeClr val="accent2">
                  <a:lumMod val="60000"/>
                  <a:lumOff val="40000"/>
                </a:schemeClr>
              </a:solidFill>
              <a:latin typeface="Comic Sans MS" pitchFamily="66" charset="0"/>
            </a:endParaRPr>
          </a:p>
          <a:p>
            <a:pPr lvl="1"/>
            <a:r>
              <a:rPr lang="el-GR" dirty="0" smtClean="0">
                <a:solidFill>
                  <a:schemeClr val="accent2">
                    <a:lumMod val="60000"/>
                    <a:lumOff val="40000"/>
                  </a:schemeClr>
                </a:solidFill>
                <a:latin typeface="Comic Sans MS" pitchFamily="66" charset="0"/>
              </a:rPr>
              <a:t>Κατιμέρια</a:t>
            </a:r>
          </a:p>
          <a:p>
            <a:pPr lvl="1"/>
            <a:r>
              <a:rPr lang="el-GR" dirty="0" smtClean="0">
                <a:solidFill>
                  <a:schemeClr val="accent2">
                    <a:lumMod val="60000"/>
                    <a:lumOff val="40000"/>
                  </a:schemeClr>
                </a:solidFill>
                <a:latin typeface="Comic Sans MS" pitchFamily="66" charset="0"/>
              </a:rPr>
              <a:t>Μουστοκούλικα</a:t>
            </a:r>
          </a:p>
          <a:p>
            <a:pPr lvl="1"/>
            <a:r>
              <a:rPr lang="el-GR" dirty="0" smtClean="0">
                <a:solidFill>
                  <a:schemeClr val="accent2">
                    <a:lumMod val="60000"/>
                    <a:lumOff val="40000"/>
                  </a:schemeClr>
                </a:solidFill>
                <a:latin typeface="Comic Sans MS" pitchFamily="66" charset="0"/>
              </a:rPr>
              <a:t>Πετεινός με φλωμάρια</a:t>
            </a:r>
          </a:p>
          <a:p>
            <a:pPr lvl="1"/>
            <a:r>
              <a:rPr lang="el-GR" dirty="0" smtClean="0">
                <a:solidFill>
                  <a:schemeClr val="accent2">
                    <a:lumMod val="60000"/>
                    <a:lumOff val="40000"/>
                  </a:schemeClr>
                </a:solidFill>
                <a:latin typeface="Comic Sans MS" pitchFamily="66" charset="0"/>
              </a:rPr>
              <a:t>Βενιζελικά</a:t>
            </a:r>
          </a:p>
          <a:p>
            <a:pPr lvl="1"/>
            <a:r>
              <a:rPr lang="el-GR" dirty="0" smtClean="0">
                <a:solidFill>
                  <a:schemeClr val="accent2">
                    <a:lumMod val="60000"/>
                    <a:lumOff val="40000"/>
                  </a:schemeClr>
                </a:solidFill>
                <a:latin typeface="Comic Sans MS" pitchFamily="66" charset="0"/>
              </a:rPr>
              <a:t>Κλεφτοψώμι</a:t>
            </a:r>
          </a:p>
          <a:p>
            <a:pPr lvl="1"/>
            <a:r>
              <a:rPr lang="el-GR" dirty="0" smtClean="0">
                <a:solidFill>
                  <a:schemeClr val="accent2">
                    <a:lumMod val="60000"/>
                    <a:lumOff val="40000"/>
                  </a:schemeClr>
                </a:solidFill>
                <a:latin typeface="Comic Sans MS" pitchFamily="66" charset="0"/>
              </a:rPr>
              <a:t>Κασπακινό</a:t>
            </a:r>
          </a:p>
          <a:p>
            <a:pPr lvl="1"/>
            <a:r>
              <a:rPr lang="el-GR" dirty="0" smtClean="0">
                <a:solidFill>
                  <a:schemeClr val="accent2">
                    <a:lumMod val="60000"/>
                    <a:lumOff val="40000"/>
                  </a:schemeClr>
                </a:solidFill>
                <a:latin typeface="Comic Sans MS" pitchFamily="66" charset="0"/>
              </a:rPr>
              <a:t>Πετιμέζι</a:t>
            </a:r>
          </a:p>
          <a:p>
            <a:pPr lvl="1"/>
            <a:r>
              <a:rPr lang="el-GR" dirty="0" smtClean="0">
                <a:solidFill>
                  <a:schemeClr val="accent2">
                    <a:lumMod val="60000"/>
                    <a:lumOff val="40000"/>
                  </a:schemeClr>
                </a:solidFill>
                <a:latin typeface="Comic Sans MS" pitchFamily="66" charset="0"/>
              </a:rPr>
              <a:t>Κρασί</a:t>
            </a:r>
          </a:p>
          <a:p>
            <a:pPr lvl="1"/>
            <a:r>
              <a:rPr lang="el-GR" dirty="0" smtClean="0">
                <a:solidFill>
                  <a:schemeClr val="accent2">
                    <a:lumMod val="60000"/>
                    <a:lumOff val="40000"/>
                  </a:schemeClr>
                </a:solidFill>
                <a:latin typeface="Comic Sans MS" pitchFamily="66" charset="0"/>
              </a:rPr>
              <a:t>Σαμσάδες </a:t>
            </a:r>
            <a:br>
              <a:rPr lang="el-GR" dirty="0" smtClean="0">
                <a:solidFill>
                  <a:schemeClr val="accent2">
                    <a:lumMod val="60000"/>
                    <a:lumOff val="40000"/>
                  </a:schemeClr>
                </a:solidFill>
                <a:latin typeface="Comic Sans MS" pitchFamily="66" charset="0"/>
              </a:rPr>
            </a:br>
            <a:endParaRPr lang="el-GR" u="sng" dirty="0">
              <a:solidFill>
                <a:schemeClr val="accent2">
                  <a:lumMod val="60000"/>
                  <a:lumOff val="40000"/>
                </a:schemeClr>
              </a:solidFill>
              <a:latin typeface="Comic Sans MS" pitchFamily="66" charset="0"/>
            </a:endParaRPr>
          </a:p>
        </p:txBody>
      </p:sp>
      <p:sp>
        <p:nvSpPr>
          <p:cNvPr id="4" name="Τίτλος 3"/>
          <p:cNvSpPr>
            <a:spLocks noGrp="1"/>
          </p:cNvSpPr>
          <p:nvPr>
            <p:ph type="title"/>
          </p:nvPr>
        </p:nvSpPr>
        <p:spPr>
          <a:xfrm>
            <a:off x="251520" y="188640"/>
            <a:ext cx="7992888" cy="1584176"/>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826428461"/>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79512" y="116632"/>
            <a:ext cx="8208912" cy="1498178"/>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11" name="Εικόνα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27856"/>
            <a:ext cx="2160240" cy="1587415"/>
          </a:xfrm>
          <a:prstGeom prst="rect">
            <a:avLst/>
          </a:prstGeom>
        </p:spPr>
      </p:pic>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1427856"/>
            <a:ext cx="2193032" cy="1644774"/>
          </a:xfrm>
          <a:prstGeom prst="rect">
            <a:avLst/>
          </a:prstGeom>
        </p:spPr>
      </p:pic>
      <p:pic>
        <p:nvPicPr>
          <p:cNvPr id="13" name="Εικόνα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55868" y="1427857"/>
            <a:ext cx="2472610" cy="1644774"/>
          </a:xfrm>
          <a:prstGeom prst="rect">
            <a:avLst/>
          </a:prstGeom>
        </p:spPr>
      </p:pic>
      <p:pic>
        <p:nvPicPr>
          <p:cNvPr id="14" name="Εικόνα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2189" y="4396332"/>
            <a:ext cx="1512167" cy="2461667"/>
          </a:xfrm>
          <a:prstGeom prst="rect">
            <a:avLst/>
          </a:prstGeom>
        </p:spPr>
      </p:pic>
      <p:pic>
        <p:nvPicPr>
          <p:cNvPr id="15" name="Εικόνα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2005" y="4799074"/>
            <a:ext cx="2208245" cy="1656184"/>
          </a:xfrm>
          <a:prstGeom prst="rect">
            <a:avLst/>
          </a:prstGeom>
        </p:spPr>
      </p:pic>
      <p:pic>
        <p:nvPicPr>
          <p:cNvPr id="16" name="Εικόνα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5277" y="3933056"/>
            <a:ext cx="3084830" cy="2786630"/>
          </a:xfrm>
          <a:prstGeom prst="rect">
            <a:avLst/>
          </a:prstGeom>
        </p:spPr>
      </p:pic>
    </p:spTree>
    <p:extLst>
      <p:ext uri="{BB962C8B-B14F-4D97-AF65-F5344CB8AC3E}">
        <p14:creationId xmlns:p14="http://schemas.microsoft.com/office/powerpoint/2010/main" val="2126761958"/>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p:txBody>
          <a:bodyPr/>
          <a:lstStyle/>
          <a:p>
            <a:r>
              <a:rPr lang="el-GR" b="1" dirty="0" smtClean="0">
                <a:solidFill>
                  <a:schemeClr val="accent2">
                    <a:lumMod val="60000"/>
                    <a:lumOff val="40000"/>
                  </a:schemeClr>
                </a:solidFill>
                <a:latin typeface="Comic Sans MS" pitchFamily="66" charset="0"/>
              </a:rPr>
              <a:t>Παραδοσιακοί χοροί </a:t>
            </a:r>
            <a:r>
              <a:rPr lang="el-GR" dirty="0" smtClean="0">
                <a:solidFill>
                  <a:schemeClr val="accent2">
                    <a:lumMod val="60000"/>
                    <a:lumOff val="40000"/>
                  </a:schemeClr>
                </a:solidFill>
                <a:latin typeface="Comic Sans MS" pitchFamily="66" charset="0"/>
              </a:rPr>
              <a:t/>
            </a:r>
            <a:br>
              <a:rPr lang="el-GR" dirty="0" smtClean="0">
                <a:solidFill>
                  <a:schemeClr val="accent2">
                    <a:lumMod val="60000"/>
                    <a:lumOff val="40000"/>
                  </a:schemeClr>
                </a:solidFill>
                <a:latin typeface="Comic Sans MS" pitchFamily="66" charset="0"/>
              </a:rPr>
            </a:br>
            <a:endParaRPr lang="en-US" dirty="0" smtClean="0">
              <a:solidFill>
                <a:schemeClr val="accent2">
                  <a:lumMod val="60000"/>
                  <a:lumOff val="40000"/>
                </a:schemeClr>
              </a:solidFill>
              <a:latin typeface="Comic Sans MS" pitchFamily="66" charset="0"/>
            </a:endParaRPr>
          </a:p>
          <a:p>
            <a:pPr lvl="1"/>
            <a:r>
              <a:rPr lang="el-GR" dirty="0" smtClean="0">
                <a:solidFill>
                  <a:schemeClr val="accent2">
                    <a:lumMod val="60000"/>
                    <a:lumOff val="40000"/>
                  </a:schemeClr>
                </a:solidFill>
                <a:latin typeface="Comic Sans MS" pitchFamily="66" charset="0"/>
              </a:rPr>
              <a:t>Κεχαγιάς </a:t>
            </a:r>
          </a:p>
          <a:p>
            <a:pPr lvl="1"/>
            <a:r>
              <a:rPr lang="el-GR" dirty="0" smtClean="0">
                <a:solidFill>
                  <a:schemeClr val="accent2">
                    <a:lumMod val="60000"/>
                    <a:lumOff val="40000"/>
                  </a:schemeClr>
                </a:solidFill>
                <a:latin typeface="Comic Sans MS" pitchFamily="66" charset="0"/>
              </a:rPr>
              <a:t>Πάτημα (Πάτμα)</a:t>
            </a:r>
          </a:p>
          <a:p>
            <a:pPr lvl="1"/>
            <a:r>
              <a:rPr lang="el-GR" dirty="0" smtClean="0">
                <a:solidFill>
                  <a:schemeClr val="accent2">
                    <a:lumMod val="60000"/>
                    <a:lumOff val="40000"/>
                  </a:schemeClr>
                </a:solidFill>
                <a:latin typeface="Comic Sans MS" pitchFamily="66" charset="0"/>
              </a:rPr>
              <a:t>Κατσιβέλικος</a:t>
            </a:r>
          </a:p>
          <a:p>
            <a:pPr lvl="1"/>
            <a:r>
              <a:rPr lang="el-GR" dirty="0" smtClean="0">
                <a:solidFill>
                  <a:schemeClr val="accent2">
                    <a:lumMod val="60000"/>
                    <a:lumOff val="40000"/>
                  </a:schemeClr>
                </a:solidFill>
                <a:latin typeface="Comic Sans MS" pitchFamily="66" charset="0"/>
              </a:rPr>
              <a:t>Τα Τσιμανδριανά κορίτσια</a:t>
            </a:r>
          </a:p>
          <a:p>
            <a:pPr lvl="1"/>
            <a:r>
              <a:rPr lang="el-GR" dirty="0" smtClean="0">
                <a:solidFill>
                  <a:schemeClr val="accent2">
                    <a:lumMod val="60000"/>
                    <a:lumOff val="40000"/>
                  </a:schemeClr>
                </a:solidFill>
                <a:latin typeface="Comic Sans MS" pitchFamily="66" charset="0"/>
              </a:rPr>
              <a:t>Ελενάκι (Καρσιλαμάς)</a:t>
            </a:r>
            <a:r>
              <a:rPr lang="el-GR" dirty="0" smtClean="0"/>
              <a:t/>
            </a:r>
            <a:br>
              <a:rPr lang="el-GR" dirty="0" smtClean="0"/>
            </a:br>
            <a:endParaRPr lang="el-GR" dirty="0"/>
          </a:p>
        </p:txBody>
      </p:sp>
      <p:sp>
        <p:nvSpPr>
          <p:cNvPr id="4" name="Τίτλος 3"/>
          <p:cNvSpPr>
            <a:spLocks noGrp="1"/>
          </p:cNvSpPr>
          <p:nvPr>
            <p:ph type="title"/>
          </p:nvPr>
        </p:nvSpPr>
        <p:spPr>
          <a:xfrm>
            <a:off x="323528" y="116632"/>
            <a:ext cx="8136904" cy="1512168"/>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169463031"/>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1700808"/>
            <a:ext cx="7467600" cy="4773144"/>
          </a:xfrm>
        </p:spPr>
        <p:txBody>
          <a:bodyPr/>
          <a:lstStyle/>
          <a:p>
            <a:r>
              <a:rPr lang="el-GR" b="1" dirty="0" smtClean="0">
                <a:solidFill>
                  <a:schemeClr val="accent2">
                    <a:lumMod val="60000"/>
                    <a:lumOff val="40000"/>
                  </a:schemeClr>
                </a:solidFill>
              </a:rPr>
              <a:t>Κλήδονας</a:t>
            </a:r>
            <a:r>
              <a:rPr lang="el-GR" dirty="0" smtClean="0">
                <a:solidFill>
                  <a:schemeClr val="accent2">
                    <a:lumMod val="60000"/>
                    <a:lumOff val="40000"/>
                  </a:schemeClr>
                </a:solidFill>
              </a:rPr>
              <a:t/>
            </a:r>
            <a:br>
              <a:rPr lang="el-GR" dirty="0" smtClean="0">
                <a:solidFill>
                  <a:schemeClr val="accent2">
                    <a:lumMod val="60000"/>
                    <a:lumOff val="40000"/>
                  </a:schemeClr>
                </a:solidFill>
              </a:rPr>
            </a:br>
            <a:endParaRPr lang="el-GR" dirty="0" smtClean="0">
              <a:solidFill>
                <a:schemeClr val="accent2">
                  <a:lumMod val="60000"/>
                  <a:lumOff val="40000"/>
                </a:schemeClr>
              </a:solidFill>
            </a:endParaRPr>
          </a:p>
          <a:p>
            <a:pPr lvl="1"/>
            <a:r>
              <a:rPr lang="el-GR" dirty="0" smtClean="0">
                <a:solidFill>
                  <a:schemeClr val="accent2">
                    <a:lumMod val="60000"/>
                    <a:lumOff val="40000"/>
                  </a:schemeClr>
                </a:solidFill>
              </a:rPr>
              <a:t>Παραμονή </a:t>
            </a:r>
            <a:r>
              <a:rPr lang="el-GR" dirty="0" err="1" smtClean="0">
                <a:solidFill>
                  <a:schemeClr val="accent2">
                    <a:lumMod val="60000"/>
                    <a:lumOff val="40000"/>
                  </a:schemeClr>
                </a:solidFill>
              </a:rPr>
              <a:t>Αη</a:t>
            </a:r>
            <a:r>
              <a:rPr lang="el-GR" dirty="0" smtClean="0">
                <a:solidFill>
                  <a:schemeClr val="accent2">
                    <a:lumMod val="60000"/>
                    <a:lumOff val="40000"/>
                  </a:schemeClr>
                </a:solidFill>
              </a:rPr>
              <a:t> Γιαννιού</a:t>
            </a:r>
          </a:p>
          <a:p>
            <a:pPr lvl="1"/>
            <a:r>
              <a:rPr lang="el-GR" dirty="0" smtClean="0">
                <a:solidFill>
                  <a:schemeClr val="accent2">
                    <a:lumMod val="60000"/>
                    <a:lumOff val="40000"/>
                  </a:schemeClr>
                </a:solidFill>
              </a:rPr>
              <a:t>Αμίλητο νερό</a:t>
            </a:r>
          </a:p>
          <a:p>
            <a:pPr lvl="1"/>
            <a:r>
              <a:rPr lang="el-GR" dirty="0" smtClean="0">
                <a:solidFill>
                  <a:schemeClr val="accent2">
                    <a:lumMod val="60000"/>
                    <a:lumOff val="40000"/>
                  </a:schemeClr>
                </a:solidFill>
              </a:rPr>
              <a:t>Ελεύθερες κοπέλες</a:t>
            </a:r>
          </a:p>
          <a:p>
            <a:pPr lvl="1"/>
            <a:r>
              <a:rPr lang="el-GR" dirty="0" smtClean="0">
                <a:solidFill>
                  <a:schemeClr val="accent2">
                    <a:lumMod val="60000"/>
                    <a:lumOff val="40000"/>
                  </a:schemeClr>
                </a:solidFill>
              </a:rPr>
              <a:t>Κοσμήματα</a:t>
            </a:r>
          </a:p>
          <a:p>
            <a:pPr lvl="1"/>
            <a:r>
              <a:rPr lang="el-GR" dirty="0" smtClean="0">
                <a:solidFill>
                  <a:schemeClr val="accent2">
                    <a:lumMod val="60000"/>
                    <a:lumOff val="40000"/>
                  </a:schemeClr>
                </a:solidFill>
              </a:rPr>
              <a:t>Πιθάρι</a:t>
            </a:r>
          </a:p>
          <a:p>
            <a:pPr lvl="1"/>
            <a:r>
              <a:rPr lang="el-GR" dirty="0" smtClean="0">
                <a:solidFill>
                  <a:schemeClr val="accent2">
                    <a:lumMod val="60000"/>
                    <a:lumOff val="40000"/>
                  </a:schemeClr>
                </a:solidFill>
              </a:rPr>
              <a:t>Πηγή</a:t>
            </a:r>
          </a:p>
          <a:p>
            <a:pPr lvl="1"/>
            <a:r>
              <a:rPr lang="el-GR" dirty="0" smtClean="0">
                <a:solidFill>
                  <a:schemeClr val="accent2">
                    <a:lumMod val="60000"/>
                    <a:lumOff val="40000"/>
                  </a:schemeClr>
                </a:solidFill>
              </a:rPr>
              <a:t>Χορό</a:t>
            </a:r>
          </a:p>
          <a:p>
            <a:pPr lvl="1"/>
            <a:endParaRPr lang="el-GR" dirty="0" smtClean="0">
              <a:solidFill>
                <a:schemeClr val="accent2">
                  <a:lumMod val="60000"/>
                  <a:lumOff val="40000"/>
                </a:schemeClr>
              </a:solidFill>
            </a:endParaRPr>
          </a:p>
          <a:p>
            <a:pPr lvl="1"/>
            <a:endParaRPr lang="el-GR" dirty="0" smtClean="0">
              <a:solidFill>
                <a:schemeClr val="accent2">
                  <a:lumMod val="60000"/>
                  <a:lumOff val="40000"/>
                </a:schemeClr>
              </a:solidFill>
            </a:endParaRPr>
          </a:p>
        </p:txBody>
      </p:sp>
      <p:sp>
        <p:nvSpPr>
          <p:cNvPr id="4" name="Τίτλος 3"/>
          <p:cNvSpPr>
            <a:spLocks noGrp="1"/>
          </p:cNvSpPr>
          <p:nvPr>
            <p:ph type="title"/>
          </p:nvPr>
        </p:nvSpPr>
        <p:spPr>
          <a:xfrm>
            <a:off x="251520" y="116632"/>
            <a:ext cx="8136904" cy="1512168"/>
          </a:xfrm>
          <a:prstGeom prst="rect">
            <a:avLst/>
          </a:prstGeom>
          <a:noFill/>
        </p:spPr>
        <p:txBody>
          <a:bodyPr wrap="none" lIns="91440" tIns="45720" rIns="91440" bIns="45720">
            <a:prstTxWarp prst="textDeflateBottom">
              <a:avLst/>
            </a:prstTxWarp>
            <a:spAutoFit/>
          </a:bodyPr>
          <a:lstStyle/>
          <a:p>
            <a:pPr algn="ctr"/>
            <a:r>
              <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Narrow" pitchFamily="34" charset="0"/>
              </a:rPr>
              <a:t>«Ήθη και Έθιμα της Λήμνου»</a:t>
            </a:r>
            <a:endParaRPr lang="el-GR"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3645024"/>
            <a:ext cx="4140088" cy="2760921"/>
          </a:xfrm>
          <a:prstGeom prst="rect">
            <a:avLst/>
          </a:prstGeom>
        </p:spPr>
      </p:pic>
    </p:spTree>
    <p:extLst>
      <p:ext uri="{BB962C8B-B14F-4D97-AF65-F5344CB8AC3E}">
        <p14:creationId xmlns:p14="http://schemas.microsoft.com/office/powerpoint/2010/main" val="4258832556"/>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TotalTime>
  <Words>213</Words>
  <Application>Microsoft Office PowerPoint</Application>
  <PresentationFormat>Προβολή στην οθόνη (4:3)</PresentationFormat>
  <Paragraphs>57</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Προεξοχή</vt:lpstr>
      <vt:lpstr>1ο επα.λ. μυρινασ ερευνητικη εργασια θεμα: «ηθη και εθιμα λημνου»</vt:lpstr>
      <vt:lpstr>Παρουσίαση του PowerPoint</vt:lpstr>
      <vt:lpstr> </vt:lpstr>
      <vt:lpstr> </vt:lpstr>
      <vt:lpstr>Παρουσίαση του PowerPoint</vt:lpstr>
      <vt:lpstr>«Ήθη και Έθιμα της Λήμνου»</vt:lpstr>
      <vt:lpstr>«Ήθη και Έθιμα της Λήμνου»</vt:lpstr>
      <vt:lpstr>«Ήθη και Έθιμα της Λήμνου»</vt:lpstr>
      <vt:lpstr>«Ήθη και Έθιμα της Λήμνου»</vt:lpstr>
      <vt:lpstr>«Ήθη και Έθιμα της Λήμνου»</vt:lpstr>
    </vt:vector>
  </TitlesOfParts>
  <Company>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1ο επα.λ. μυρινασ ερευνητικη εργασια θεμα: «ηθη και εθιμα λημνου»</dc:title>
  <dc:creator>EP</dc:creator>
  <cp:lastModifiedBy>EP</cp:lastModifiedBy>
  <cp:revision>18</cp:revision>
  <dcterms:created xsi:type="dcterms:W3CDTF">2007-08-25T17:40:49Z</dcterms:created>
  <dcterms:modified xsi:type="dcterms:W3CDTF">2014-05-09T05:28:15Z</dcterms:modified>
</cp:coreProperties>
</file>