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3" r:id="rId6"/>
    <p:sldId id="264" r:id="rId7"/>
    <p:sldId id="265" r:id="rId8"/>
    <p:sldId id="266" r:id="rId9"/>
    <p:sldId id="267" r:id="rId10"/>
    <p:sldId id="268" r:id="rId11"/>
    <p:sldId id="269" r:id="rId12"/>
    <p:sldId id="260" r:id="rId13"/>
    <p:sldId id="261"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style val="43"/>
  <c:chart>
    <c:title>
      <c:tx>
        <c:rich>
          <a:bodyPr/>
          <a:lstStyle/>
          <a:p>
            <a:pPr algn="ctr">
              <a:defRPr/>
            </a:pPr>
            <a:r>
              <a:rPr lang="el-GR" i="1" dirty="0" smtClean="0"/>
              <a:t>Αθλητισμός</a:t>
            </a:r>
            <a:r>
              <a:rPr lang="el-GR" baseline="0" dirty="0" smtClean="0"/>
              <a:t> </a:t>
            </a:r>
            <a:r>
              <a:rPr lang="el-GR" i="1" baseline="0" dirty="0" smtClean="0"/>
              <a:t>στο σχολειό </a:t>
            </a:r>
            <a:endParaRPr lang="el-GR" i="1" dirty="0"/>
          </a:p>
        </c:rich>
      </c:tx>
      <c:layout/>
      <c:spPr>
        <a:ln>
          <a:solidFill>
            <a:schemeClr val="accent1"/>
          </a:solidFill>
        </a:ln>
      </c:spPr>
    </c:title>
    <c:plotArea>
      <c:layout/>
      <c:barChart>
        <c:barDir val="col"/>
        <c:grouping val="clustered"/>
        <c:ser>
          <c:idx val="0"/>
          <c:order val="0"/>
          <c:tx>
            <c:strRef>
              <c:f>Φύλλο1!$B$1</c:f>
              <c:strCache>
                <c:ptCount val="1"/>
                <c:pt idx="0">
                  <c:v>Σειρά 1</c:v>
                </c:pt>
              </c:strCache>
            </c:strRef>
          </c:tx>
          <c:cat>
            <c:strRef>
              <c:f>Φύλλο1!$A$2:$A$4</c:f>
              <c:strCache>
                <c:ptCount val="3"/>
                <c:pt idx="0">
                  <c:v>Δημοτικο  </c:v>
                </c:pt>
                <c:pt idx="1">
                  <c:v>Γιμνασειο </c:v>
                </c:pt>
                <c:pt idx="2">
                  <c:v>Λυκειο </c:v>
                </c:pt>
              </c:strCache>
            </c:strRef>
          </c:cat>
          <c:val>
            <c:numRef>
              <c:f>Φύλλο1!$B$2:$B$4</c:f>
              <c:numCache>
                <c:formatCode>General</c:formatCode>
                <c:ptCount val="3"/>
                <c:pt idx="0">
                  <c:v>5.3</c:v>
                </c:pt>
                <c:pt idx="1">
                  <c:v>3.5</c:v>
                </c:pt>
                <c:pt idx="2">
                  <c:v>2.5</c:v>
                </c:pt>
              </c:numCache>
            </c:numRef>
          </c:val>
        </c:ser>
        <c:ser>
          <c:idx val="1"/>
          <c:order val="1"/>
          <c:tx>
            <c:strRef>
              <c:f>Φύλλο1!$C$1</c:f>
              <c:strCache>
                <c:ptCount val="1"/>
                <c:pt idx="0">
                  <c:v>Σειρά 2</c:v>
                </c:pt>
              </c:strCache>
            </c:strRef>
          </c:tx>
          <c:cat>
            <c:strRef>
              <c:f>Φύλλο1!$A$2:$A$4</c:f>
              <c:strCache>
                <c:ptCount val="3"/>
                <c:pt idx="0">
                  <c:v>Δημοτικο  </c:v>
                </c:pt>
                <c:pt idx="1">
                  <c:v>Γιμνασειο </c:v>
                </c:pt>
                <c:pt idx="2">
                  <c:v>Λυκειο </c:v>
                </c:pt>
              </c:strCache>
            </c:strRef>
          </c:cat>
          <c:val>
            <c:numRef>
              <c:f>Φύλλο1!$C$2:$C$4</c:f>
            </c:numRef>
          </c:val>
        </c:ser>
        <c:ser>
          <c:idx val="2"/>
          <c:order val="2"/>
          <c:tx>
            <c:strRef>
              <c:f>Φύλλο1!$D$1</c:f>
              <c:strCache>
                <c:ptCount val="1"/>
                <c:pt idx="0">
                  <c:v>Σειρά 3</c:v>
                </c:pt>
              </c:strCache>
            </c:strRef>
          </c:tx>
          <c:cat>
            <c:strRef>
              <c:f>Φύλλο1!$A$2:$A$4</c:f>
              <c:strCache>
                <c:ptCount val="3"/>
                <c:pt idx="0">
                  <c:v>Δημοτικο  </c:v>
                </c:pt>
                <c:pt idx="1">
                  <c:v>Γιμνασειο </c:v>
                </c:pt>
                <c:pt idx="2">
                  <c:v>Λυκειο </c:v>
                </c:pt>
              </c:strCache>
            </c:strRef>
          </c:cat>
          <c:val>
            <c:numRef>
              <c:f>Φύλλο1!$D$2:$D$4</c:f>
            </c:numRef>
          </c:val>
        </c:ser>
        <c:gapWidth val="0"/>
        <c:axId val="63604224"/>
        <c:axId val="63605760"/>
      </c:barChart>
      <c:catAx>
        <c:axId val="63604224"/>
        <c:scaling>
          <c:orientation val="minMax"/>
        </c:scaling>
        <c:axPos val="b"/>
        <c:majorTickMark val="none"/>
        <c:tickLblPos val="nextTo"/>
        <c:crossAx val="63605760"/>
        <c:crosses val="autoZero"/>
        <c:auto val="1"/>
        <c:lblAlgn val="ctr"/>
        <c:lblOffset val="100"/>
      </c:catAx>
      <c:valAx>
        <c:axId val="63605760"/>
        <c:scaling>
          <c:orientation val="minMax"/>
        </c:scaling>
        <c:axPos val="l"/>
        <c:numFmt formatCode="General" sourceLinked="1"/>
        <c:tickLblPos val="nextTo"/>
        <c:crossAx val="63604224"/>
        <c:crosses val="autoZero"/>
        <c:crossBetween val="between"/>
      </c:valAx>
    </c:plotArea>
    <c:plotVisOnly val="1"/>
    <c:dispBlanksAs val="gap"/>
  </c:chart>
  <c:txPr>
    <a:bodyPr/>
    <a:lstStyle/>
    <a:p>
      <a:pPr>
        <a:defRPr sz="1800"/>
      </a:pPr>
      <a:endParaRPr lang="el-GR"/>
    </a:p>
  </c:txPr>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85A45CF7-C2F6-48EA-83C1-527E52546599}" type="datetimeFigureOut">
              <a:rPr lang="el-GR" smtClean="0"/>
              <a:pPr/>
              <a:t>15/5/2012</a:t>
            </a:fld>
            <a:endParaRPr lang="el-GR" dirty="0"/>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dirty="0"/>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994CDDCA-99FF-4C3A-83CC-280FECDC07EC}"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5A45CF7-C2F6-48EA-83C1-527E52546599}" type="datetimeFigureOut">
              <a:rPr lang="el-GR" smtClean="0"/>
              <a:pPr/>
              <a:t>15/5/2012</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5A45CF7-C2F6-48EA-83C1-527E52546599}" type="datetimeFigureOut">
              <a:rPr lang="el-GR" smtClean="0"/>
              <a:pPr/>
              <a:t>15/5/2012</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85A45CF7-C2F6-48EA-83C1-527E52546599}" type="datetimeFigureOut">
              <a:rPr lang="el-GR" smtClean="0"/>
              <a:pPr/>
              <a:t>15/5/2012</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85A45CF7-C2F6-48EA-83C1-527E52546599}" type="datetimeFigureOut">
              <a:rPr lang="el-GR" smtClean="0"/>
              <a:pPr/>
              <a:t>15/5/2012</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85A45CF7-C2F6-48EA-83C1-527E52546599}" type="datetimeFigureOut">
              <a:rPr lang="el-GR" smtClean="0"/>
              <a:pPr/>
              <a:t>15/5/2012</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85A45CF7-C2F6-48EA-83C1-527E52546599}" type="datetimeFigureOut">
              <a:rPr lang="el-GR" smtClean="0"/>
              <a:pPr/>
              <a:t>15/5/2012</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85A45CF7-C2F6-48EA-83C1-527E52546599}" type="datetimeFigureOut">
              <a:rPr lang="el-GR" smtClean="0"/>
              <a:pPr/>
              <a:t>15/5/2012</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85A45CF7-C2F6-48EA-83C1-527E52546599}" type="datetimeFigureOut">
              <a:rPr lang="el-GR" smtClean="0"/>
              <a:pPr/>
              <a:t>15/5/2012</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85A45CF7-C2F6-48EA-83C1-527E52546599}" type="datetimeFigureOut">
              <a:rPr lang="el-GR" smtClean="0"/>
              <a:pPr/>
              <a:t>15/5/2012</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994CDDCA-99FF-4C3A-83CC-280FECDC07EC}" type="slidenum">
              <a:rPr lang="el-GR" smtClean="0"/>
              <a:pPr/>
              <a:t>‹#›</a:t>
            </a:fld>
            <a:endParaRPr lang="el-G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85A45CF7-C2F6-48EA-83C1-527E52546599}" type="datetimeFigureOut">
              <a:rPr lang="el-GR" smtClean="0"/>
              <a:pPr/>
              <a:t>15/5/2012</a:t>
            </a:fld>
            <a:endParaRPr lang="el-GR" dirty="0"/>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dirty="0"/>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994CDDCA-99FF-4C3A-83CC-280FECDC07EC}" type="slidenum">
              <a:rPr lang="el-GR" smtClean="0"/>
              <a:pPr/>
              <a:t>‹#›</a:t>
            </a:fld>
            <a:endParaRPr lang="el-GR" dirty="0"/>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5A45CF7-C2F6-48EA-83C1-527E52546599}" type="datetimeFigureOut">
              <a:rPr lang="el-GR" smtClean="0"/>
              <a:pPr/>
              <a:t>15/5/2012</a:t>
            </a:fld>
            <a:endParaRPr lang="el-GR" dirty="0"/>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dirty="0"/>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94CDDCA-99FF-4C3A-83CC-280FECDC07EC}"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556793"/>
            <a:ext cx="7772400" cy="1224136"/>
          </a:xfrm>
        </p:spPr>
        <p:txBody>
          <a:bodyPr>
            <a:normAutofit/>
          </a:bodyPr>
          <a:lstStyle/>
          <a:p>
            <a:r>
              <a:rPr lang="el-GR" sz="5400" i="1" dirty="0" smtClean="0"/>
              <a:t>Αθλητισμός και νέοι </a:t>
            </a:r>
            <a:endParaRPr lang="el-GR" sz="5400" i="1" dirty="0"/>
          </a:p>
        </p:txBody>
      </p:sp>
      <p:sp>
        <p:nvSpPr>
          <p:cNvPr id="3" name="2 - Υπότιτλος"/>
          <p:cNvSpPr>
            <a:spLocks noGrp="1"/>
          </p:cNvSpPr>
          <p:nvPr>
            <p:ph type="subTitle" idx="1"/>
          </p:nvPr>
        </p:nvSpPr>
        <p:spPr>
          <a:xfrm>
            <a:off x="1371600" y="2996952"/>
            <a:ext cx="6400800" cy="648072"/>
          </a:xfrm>
        </p:spPr>
        <p:txBody>
          <a:bodyPr>
            <a:normAutofit/>
          </a:bodyPr>
          <a:lstStyle/>
          <a:p>
            <a:r>
              <a:rPr lang="el-GR" sz="3600" i="1" dirty="0" smtClean="0">
                <a:solidFill>
                  <a:schemeClr val="bg2">
                    <a:lumMod val="50000"/>
                  </a:schemeClr>
                </a:solidFill>
              </a:rPr>
              <a:t>Αθλητισμός στο  Σχολειό </a:t>
            </a:r>
            <a:endParaRPr lang="el-GR" sz="3600" i="1" dirty="0">
              <a:solidFill>
                <a:schemeClr val="bg2">
                  <a:lumMod val="50000"/>
                </a:schemeClr>
              </a:solidFill>
            </a:endParaRPr>
          </a:p>
        </p:txBody>
      </p:sp>
      <p:sp>
        <p:nvSpPr>
          <p:cNvPr id="6" name="5 - TextBox"/>
          <p:cNvSpPr txBox="1"/>
          <p:nvPr/>
        </p:nvSpPr>
        <p:spPr>
          <a:xfrm>
            <a:off x="539552" y="4797152"/>
            <a:ext cx="3384376" cy="1200329"/>
          </a:xfrm>
          <a:prstGeom prst="rect">
            <a:avLst/>
          </a:prstGeom>
          <a:noFill/>
        </p:spPr>
        <p:txBody>
          <a:bodyPr wrap="square" rtlCol="0">
            <a:spAutoFit/>
          </a:bodyPr>
          <a:lstStyle/>
          <a:p>
            <a:pPr>
              <a:buFont typeface="Arial" pitchFamily="34" charset="0"/>
              <a:buChar char="•"/>
            </a:pPr>
            <a:r>
              <a:rPr lang="el-GR" dirty="0"/>
              <a:t> </a:t>
            </a:r>
            <a:r>
              <a:rPr lang="el-GR" dirty="0" smtClean="0"/>
              <a:t>Γιαννουλακης Κώστας </a:t>
            </a:r>
          </a:p>
          <a:p>
            <a:pPr>
              <a:buFont typeface="Arial" pitchFamily="34" charset="0"/>
              <a:buChar char="•"/>
            </a:pPr>
            <a:r>
              <a:rPr lang="el-GR" dirty="0" smtClean="0"/>
              <a:t> Κουντουρας  Κώστας</a:t>
            </a:r>
          </a:p>
          <a:p>
            <a:pPr>
              <a:buFont typeface="Arial" pitchFamily="34" charset="0"/>
              <a:buChar char="•"/>
            </a:pPr>
            <a:r>
              <a:rPr lang="el-GR" dirty="0" smtClean="0"/>
              <a:t> Τσαπτσινος  Σάββας </a:t>
            </a:r>
          </a:p>
          <a:p>
            <a:pPr>
              <a:buFont typeface="Arial" pitchFamily="34" charset="0"/>
              <a:buChar char="•"/>
            </a:pPr>
            <a:r>
              <a:rPr lang="el-GR" dirty="0"/>
              <a:t> </a:t>
            </a:r>
            <a:r>
              <a:rPr lang="el-GR" dirty="0" smtClean="0"/>
              <a:t>Τσοπανου  Χαρά </a:t>
            </a:r>
            <a:endParaRPr lang="el-GR" dirty="0"/>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23528" y="260648"/>
            <a:ext cx="6264696" cy="646331"/>
          </a:xfrm>
          <a:prstGeom prst="rect">
            <a:avLst/>
          </a:prstGeom>
          <a:noFill/>
        </p:spPr>
        <p:txBody>
          <a:bodyPr wrap="square" rtlCol="0">
            <a:spAutoFit/>
          </a:bodyPr>
          <a:lstStyle/>
          <a:p>
            <a:r>
              <a:rPr lang="el-GR" dirty="0" smtClean="0"/>
              <a:t>7. Έχει ελαττωθεί η  απόδοση σας στην γυμναστική </a:t>
            </a:r>
            <a:r>
              <a:rPr lang="en-US" dirty="0" smtClean="0"/>
              <a:t>;</a:t>
            </a:r>
            <a:endParaRPr lang="el-GR" dirty="0"/>
          </a:p>
        </p:txBody>
      </p:sp>
      <p:sp>
        <p:nvSpPr>
          <p:cNvPr id="4" name="3 - TextBox"/>
          <p:cNvSpPr txBox="1"/>
          <p:nvPr/>
        </p:nvSpPr>
        <p:spPr>
          <a:xfrm>
            <a:off x="467544" y="764704"/>
            <a:ext cx="3456384"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Δημοτικό</a:t>
            </a:r>
            <a:endParaRPr lang="el-GR" dirty="0">
              <a:solidFill>
                <a:schemeClr val="accent1">
                  <a:lumMod val="60000"/>
                  <a:lumOff val="40000"/>
                </a:schemeClr>
              </a:solidFill>
            </a:endParaRPr>
          </a:p>
        </p:txBody>
      </p:sp>
      <p:sp>
        <p:nvSpPr>
          <p:cNvPr id="5" name="4 - TextBox"/>
          <p:cNvSpPr txBox="1"/>
          <p:nvPr/>
        </p:nvSpPr>
        <p:spPr>
          <a:xfrm>
            <a:off x="467544" y="1196752"/>
            <a:ext cx="3960440" cy="646331"/>
          </a:xfrm>
          <a:prstGeom prst="rect">
            <a:avLst/>
          </a:prstGeom>
          <a:noFill/>
        </p:spPr>
        <p:txBody>
          <a:bodyPr wrap="square" rtlCol="0">
            <a:spAutoFit/>
          </a:bodyPr>
          <a:lstStyle/>
          <a:p>
            <a:r>
              <a:rPr lang="el-GR" dirty="0" smtClean="0"/>
              <a:t>Α. Ναι            9%</a:t>
            </a:r>
          </a:p>
          <a:p>
            <a:r>
              <a:rPr lang="el-GR" dirty="0" smtClean="0"/>
              <a:t>Β. Όχι           91%</a:t>
            </a:r>
            <a:endParaRPr lang="el-GR" dirty="0"/>
          </a:p>
        </p:txBody>
      </p:sp>
      <p:sp>
        <p:nvSpPr>
          <p:cNvPr id="6" name="5 - TextBox"/>
          <p:cNvSpPr txBox="1"/>
          <p:nvPr/>
        </p:nvSpPr>
        <p:spPr>
          <a:xfrm>
            <a:off x="467544" y="2060848"/>
            <a:ext cx="2808312"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Γυμνάσιο </a:t>
            </a:r>
            <a:endParaRPr lang="el-GR" dirty="0">
              <a:solidFill>
                <a:schemeClr val="accent1">
                  <a:lumMod val="60000"/>
                  <a:lumOff val="40000"/>
                </a:schemeClr>
              </a:solidFill>
            </a:endParaRPr>
          </a:p>
        </p:txBody>
      </p:sp>
      <p:sp>
        <p:nvSpPr>
          <p:cNvPr id="7" name="6 - TextBox"/>
          <p:cNvSpPr txBox="1"/>
          <p:nvPr/>
        </p:nvSpPr>
        <p:spPr>
          <a:xfrm>
            <a:off x="467544" y="2564904"/>
            <a:ext cx="2664296" cy="646331"/>
          </a:xfrm>
          <a:prstGeom prst="rect">
            <a:avLst/>
          </a:prstGeom>
          <a:noFill/>
        </p:spPr>
        <p:txBody>
          <a:bodyPr wrap="square" rtlCol="0">
            <a:spAutoFit/>
          </a:bodyPr>
          <a:lstStyle/>
          <a:p>
            <a:r>
              <a:rPr lang="el-GR" dirty="0" smtClean="0"/>
              <a:t>Α. Ναι           18%</a:t>
            </a:r>
          </a:p>
          <a:p>
            <a:r>
              <a:rPr lang="el-GR" dirty="0" smtClean="0"/>
              <a:t>Β. Όχι            82%</a:t>
            </a:r>
          </a:p>
        </p:txBody>
      </p:sp>
      <p:sp>
        <p:nvSpPr>
          <p:cNvPr id="8" name="7 - TextBox"/>
          <p:cNvSpPr txBox="1"/>
          <p:nvPr/>
        </p:nvSpPr>
        <p:spPr>
          <a:xfrm>
            <a:off x="395536" y="3501008"/>
            <a:ext cx="2448272"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Λύκειο</a:t>
            </a:r>
            <a:endParaRPr lang="el-GR" dirty="0">
              <a:solidFill>
                <a:schemeClr val="accent1">
                  <a:lumMod val="60000"/>
                  <a:lumOff val="40000"/>
                </a:schemeClr>
              </a:solidFill>
            </a:endParaRPr>
          </a:p>
        </p:txBody>
      </p:sp>
      <p:sp>
        <p:nvSpPr>
          <p:cNvPr id="9" name="8 - TextBox"/>
          <p:cNvSpPr txBox="1"/>
          <p:nvPr/>
        </p:nvSpPr>
        <p:spPr>
          <a:xfrm>
            <a:off x="395536" y="4077072"/>
            <a:ext cx="3168352" cy="646331"/>
          </a:xfrm>
          <a:prstGeom prst="rect">
            <a:avLst/>
          </a:prstGeom>
          <a:noFill/>
        </p:spPr>
        <p:txBody>
          <a:bodyPr wrap="square" rtlCol="0">
            <a:spAutoFit/>
          </a:bodyPr>
          <a:lstStyle/>
          <a:p>
            <a:r>
              <a:rPr lang="el-GR" dirty="0" smtClean="0"/>
              <a:t>Α. Ναι            40%</a:t>
            </a:r>
          </a:p>
          <a:p>
            <a:r>
              <a:rPr lang="el-GR" dirty="0" smtClean="0"/>
              <a:t>Β. Όχι             60%</a:t>
            </a:r>
            <a:endParaRPr lang="el-GR" dirty="0"/>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51520" y="260649"/>
            <a:ext cx="8640960" cy="369332"/>
          </a:xfrm>
          <a:prstGeom prst="rect">
            <a:avLst/>
          </a:prstGeom>
          <a:noFill/>
        </p:spPr>
        <p:txBody>
          <a:bodyPr wrap="square" rtlCol="0">
            <a:spAutoFit/>
          </a:bodyPr>
          <a:lstStyle/>
          <a:p>
            <a:r>
              <a:rPr lang="el-GR" dirty="0" smtClean="0"/>
              <a:t>8. Οι γονείς πρέπει να παροτρύνουν τα παιδιά να κάνουν γυμναστική </a:t>
            </a:r>
            <a:r>
              <a:rPr lang="en-US" dirty="0" smtClean="0"/>
              <a:t>;</a:t>
            </a:r>
            <a:endParaRPr lang="el-GR" dirty="0"/>
          </a:p>
        </p:txBody>
      </p:sp>
      <p:sp>
        <p:nvSpPr>
          <p:cNvPr id="3" name="2 - TextBox"/>
          <p:cNvSpPr txBox="1"/>
          <p:nvPr/>
        </p:nvSpPr>
        <p:spPr>
          <a:xfrm>
            <a:off x="467544" y="764704"/>
            <a:ext cx="2880320"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Δημοτικό</a:t>
            </a:r>
            <a:endParaRPr lang="el-GR" dirty="0">
              <a:solidFill>
                <a:schemeClr val="accent1">
                  <a:lumMod val="60000"/>
                  <a:lumOff val="40000"/>
                </a:schemeClr>
              </a:solidFill>
            </a:endParaRPr>
          </a:p>
        </p:txBody>
      </p:sp>
      <p:sp>
        <p:nvSpPr>
          <p:cNvPr id="5" name="4 - TextBox"/>
          <p:cNvSpPr txBox="1"/>
          <p:nvPr/>
        </p:nvSpPr>
        <p:spPr>
          <a:xfrm>
            <a:off x="395536" y="1268760"/>
            <a:ext cx="3960440" cy="646331"/>
          </a:xfrm>
          <a:prstGeom prst="rect">
            <a:avLst/>
          </a:prstGeom>
          <a:noFill/>
        </p:spPr>
        <p:txBody>
          <a:bodyPr wrap="square" rtlCol="0">
            <a:spAutoFit/>
          </a:bodyPr>
          <a:lstStyle/>
          <a:p>
            <a:r>
              <a:rPr lang="el-GR" dirty="0" smtClean="0"/>
              <a:t>Α. Ναι        81%</a:t>
            </a:r>
          </a:p>
          <a:p>
            <a:r>
              <a:rPr lang="el-GR" dirty="0" smtClean="0"/>
              <a:t>Β. Όχι        19%</a:t>
            </a:r>
            <a:endParaRPr lang="el-GR" dirty="0"/>
          </a:p>
        </p:txBody>
      </p:sp>
      <p:sp>
        <p:nvSpPr>
          <p:cNvPr id="6" name="5 - TextBox"/>
          <p:cNvSpPr txBox="1"/>
          <p:nvPr/>
        </p:nvSpPr>
        <p:spPr>
          <a:xfrm>
            <a:off x="467544" y="2132856"/>
            <a:ext cx="2088232"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Γυμνάσιο </a:t>
            </a:r>
            <a:endParaRPr lang="el-GR" dirty="0">
              <a:solidFill>
                <a:schemeClr val="accent1">
                  <a:lumMod val="60000"/>
                  <a:lumOff val="40000"/>
                </a:schemeClr>
              </a:solidFill>
            </a:endParaRPr>
          </a:p>
        </p:txBody>
      </p:sp>
      <p:sp>
        <p:nvSpPr>
          <p:cNvPr id="7" name="6 - TextBox"/>
          <p:cNvSpPr txBox="1"/>
          <p:nvPr/>
        </p:nvSpPr>
        <p:spPr>
          <a:xfrm>
            <a:off x="467544" y="2708920"/>
            <a:ext cx="3096344" cy="646331"/>
          </a:xfrm>
          <a:prstGeom prst="rect">
            <a:avLst/>
          </a:prstGeom>
          <a:noFill/>
        </p:spPr>
        <p:txBody>
          <a:bodyPr wrap="square" rtlCol="0">
            <a:spAutoFit/>
          </a:bodyPr>
          <a:lstStyle/>
          <a:p>
            <a:r>
              <a:rPr lang="el-GR" dirty="0" smtClean="0"/>
              <a:t>Α. Ναι      100%</a:t>
            </a:r>
          </a:p>
          <a:p>
            <a:r>
              <a:rPr lang="el-GR" dirty="0" smtClean="0"/>
              <a:t>Β</a:t>
            </a:r>
            <a:r>
              <a:rPr lang="el-GR" dirty="0" smtClean="0"/>
              <a:t>. Όχι           0%</a:t>
            </a:r>
            <a:endParaRPr lang="el-GR" dirty="0"/>
          </a:p>
        </p:txBody>
      </p:sp>
      <p:sp>
        <p:nvSpPr>
          <p:cNvPr id="8" name="7 - TextBox"/>
          <p:cNvSpPr txBox="1"/>
          <p:nvPr/>
        </p:nvSpPr>
        <p:spPr>
          <a:xfrm>
            <a:off x="539552" y="3645024"/>
            <a:ext cx="2664296"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Λύκειο </a:t>
            </a:r>
            <a:endParaRPr lang="el-GR" dirty="0">
              <a:solidFill>
                <a:schemeClr val="accent1">
                  <a:lumMod val="60000"/>
                  <a:lumOff val="40000"/>
                </a:schemeClr>
              </a:solidFill>
            </a:endParaRPr>
          </a:p>
        </p:txBody>
      </p:sp>
      <p:sp>
        <p:nvSpPr>
          <p:cNvPr id="9" name="8 - TextBox"/>
          <p:cNvSpPr txBox="1"/>
          <p:nvPr/>
        </p:nvSpPr>
        <p:spPr>
          <a:xfrm>
            <a:off x="539552" y="4293096"/>
            <a:ext cx="2952328" cy="646331"/>
          </a:xfrm>
          <a:prstGeom prst="rect">
            <a:avLst/>
          </a:prstGeom>
          <a:noFill/>
        </p:spPr>
        <p:txBody>
          <a:bodyPr wrap="square" rtlCol="0">
            <a:spAutoFit/>
          </a:bodyPr>
          <a:lstStyle/>
          <a:p>
            <a:r>
              <a:rPr lang="el-GR" dirty="0" smtClean="0"/>
              <a:t>Α. Ναι        100%</a:t>
            </a:r>
          </a:p>
          <a:p>
            <a:r>
              <a:rPr lang="el-GR" dirty="0" smtClean="0"/>
              <a:t>Β. Όχι             0%</a:t>
            </a:r>
            <a:endParaRPr lang="el-GR" dirty="0"/>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numCol="1"/>
          <a:lstStyle/>
          <a:p>
            <a:r>
              <a:rPr lang="el-GR" dirty="0" smtClean="0"/>
              <a:t> Τα  συμπεράσματα  που  βγάλαμε  για το  θέμα  που  ερευνήσαμε  είναι ότι  τα  παιδιά από το  Δημοτικό που  ξεκινάμε να γυμνάζονται. Το μεγαλύτερο ποσοστό  των παιδιών γυμνάζετε  στο σχολειό όμως όπως μας  είπαν οι  ώρες δεν είναι  ικανοποιητικές και ούτε υπάρχουν  καλές  υποδομές .</a:t>
            </a:r>
            <a:endParaRPr lang="el-GR" dirty="0"/>
          </a:p>
        </p:txBody>
      </p:sp>
      <p:sp>
        <p:nvSpPr>
          <p:cNvPr id="2" name="1 - Τίτλος"/>
          <p:cNvSpPr>
            <a:spLocks noGrp="1"/>
          </p:cNvSpPr>
          <p:nvPr>
            <p:ph type="title"/>
          </p:nvPr>
        </p:nvSpPr>
        <p:spPr>
          <a:xfrm>
            <a:off x="395536" y="332656"/>
            <a:ext cx="8229600" cy="1143000"/>
          </a:xfrm>
        </p:spPr>
        <p:txBody>
          <a:bodyPr/>
          <a:lstStyle/>
          <a:p>
            <a:r>
              <a:rPr lang="el-GR" dirty="0" smtClean="0">
                <a:solidFill>
                  <a:schemeClr val="bg2">
                    <a:lumMod val="50000"/>
                  </a:schemeClr>
                </a:solidFill>
              </a:rPr>
              <a:t>Κριτική  Τοποθέτηση </a:t>
            </a:r>
            <a:endParaRPr lang="el-GR" dirty="0">
              <a:solidFill>
                <a:schemeClr val="bg2">
                  <a:lumMod val="50000"/>
                </a:schemeClr>
              </a:solidFill>
            </a:endParaRPr>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Γράφημα"/>
          <p:cNvGraphicFramePr/>
          <p:nvPr>
            <p:extLst>
              <p:ext uri="{D42A27DB-BD31-4B8C-83A1-F6EECF244321}">
                <p14:modId xmlns="" xmlns:p14="http://schemas.microsoft.com/office/powerpoint/2010/main" val="1298378421"/>
              </p:ext>
            </p:extLst>
          </p:nvPr>
        </p:nvGraphicFramePr>
        <p:xfrm>
          <a:off x="1547664" y="1340768"/>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just"/>
            <a:r>
              <a:rPr lang="el-GR" dirty="0" smtClean="0"/>
              <a:t>Οι στόχοι της εργασίας μας είναι να  ανακαλύψουμε  τι γνώμη έχουν  τα  παιδιά για τη γυμναστική με βάση  την ηλικία  τους .</a:t>
            </a:r>
            <a:endParaRPr lang="el-GR" dirty="0"/>
          </a:p>
        </p:txBody>
      </p:sp>
      <p:sp>
        <p:nvSpPr>
          <p:cNvPr id="2" name="1 - Τίτλος"/>
          <p:cNvSpPr>
            <a:spLocks noGrp="1"/>
          </p:cNvSpPr>
          <p:nvPr>
            <p:ph type="title"/>
          </p:nvPr>
        </p:nvSpPr>
        <p:spPr/>
        <p:txBody>
          <a:bodyPr/>
          <a:lstStyle/>
          <a:p>
            <a:r>
              <a:rPr lang="el-GR" dirty="0" smtClean="0">
                <a:solidFill>
                  <a:schemeClr val="bg2">
                    <a:lumMod val="50000"/>
                  </a:schemeClr>
                </a:solidFill>
              </a:rPr>
              <a:t>Στόχος Εργασίας </a:t>
            </a:r>
            <a:endParaRPr lang="el-GR" dirty="0">
              <a:solidFill>
                <a:schemeClr val="bg2">
                  <a:lumMod val="50000"/>
                </a:schemeClr>
              </a:solidFill>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Ερωτηματολόγια. </a:t>
            </a:r>
          </a:p>
          <a:p>
            <a:r>
              <a:rPr lang="el-GR" dirty="0" smtClean="0"/>
              <a:t>Συνεντεύξεις .</a:t>
            </a:r>
          </a:p>
          <a:p>
            <a:endParaRPr lang="el-GR" dirty="0"/>
          </a:p>
        </p:txBody>
      </p:sp>
      <p:sp>
        <p:nvSpPr>
          <p:cNvPr id="2" name="1 - Τίτλος"/>
          <p:cNvSpPr>
            <a:spLocks noGrp="1"/>
          </p:cNvSpPr>
          <p:nvPr>
            <p:ph type="title"/>
          </p:nvPr>
        </p:nvSpPr>
        <p:spPr/>
        <p:txBody>
          <a:bodyPr/>
          <a:lstStyle/>
          <a:p>
            <a:r>
              <a:rPr lang="el-GR" dirty="0" smtClean="0">
                <a:solidFill>
                  <a:schemeClr val="bg2">
                    <a:lumMod val="50000"/>
                  </a:schemeClr>
                </a:solidFill>
              </a:rPr>
              <a:t>Μεθοδολογία</a:t>
            </a:r>
            <a:r>
              <a:rPr lang="el-GR" dirty="0" smtClean="0"/>
              <a:t> </a:t>
            </a:r>
            <a:endParaRPr lang="el-GR" dirty="0"/>
          </a:p>
        </p:txBody>
      </p:sp>
    </p:spTree>
  </p:cSld>
  <p:clrMapOvr>
    <a:masterClrMapping/>
  </p:clrMapOvr>
  <p:transition>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323528" y="1196752"/>
            <a:ext cx="2808312" cy="1200329"/>
          </a:xfrm>
          <a:prstGeom prst="rect">
            <a:avLst/>
          </a:prstGeom>
          <a:noFill/>
        </p:spPr>
        <p:txBody>
          <a:bodyPr wrap="square" rtlCol="0">
            <a:spAutoFit/>
          </a:bodyPr>
          <a:lstStyle/>
          <a:p>
            <a:r>
              <a:rPr lang="el-GR" dirty="0" smtClean="0"/>
              <a:t>Α. 2 φορές        25%</a:t>
            </a:r>
          </a:p>
          <a:p>
            <a:r>
              <a:rPr lang="el-GR" dirty="0" smtClean="0"/>
              <a:t>Β. 3 φορές        22%</a:t>
            </a:r>
          </a:p>
          <a:p>
            <a:r>
              <a:rPr lang="el-GR" dirty="0" smtClean="0"/>
              <a:t>Γ. 4 φορές          8%</a:t>
            </a:r>
          </a:p>
          <a:p>
            <a:r>
              <a:rPr lang="el-GR" dirty="0" smtClean="0"/>
              <a:t>Δ. Καθημερινά  45%</a:t>
            </a:r>
            <a:endParaRPr lang="el-GR" dirty="0"/>
          </a:p>
        </p:txBody>
      </p:sp>
      <p:sp>
        <p:nvSpPr>
          <p:cNvPr id="10" name="9 - TextBox"/>
          <p:cNvSpPr txBox="1"/>
          <p:nvPr/>
        </p:nvSpPr>
        <p:spPr>
          <a:xfrm>
            <a:off x="395536" y="2420888"/>
            <a:ext cx="2520280"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Γυμνάσιο </a:t>
            </a:r>
            <a:endParaRPr lang="el-GR" dirty="0">
              <a:solidFill>
                <a:schemeClr val="accent1">
                  <a:lumMod val="60000"/>
                  <a:lumOff val="40000"/>
                </a:schemeClr>
              </a:solidFill>
            </a:endParaRPr>
          </a:p>
        </p:txBody>
      </p:sp>
      <p:sp>
        <p:nvSpPr>
          <p:cNvPr id="11" name="10 - TextBox"/>
          <p:cNvSpPr txBox="1"/>
          <p:nvPr/>
        </p:nvSpPr>
        <p:spPr>
          <a:xfrm>
            <a:off x="251520" y="2780928"/>
            <a:ext cx="2880320" cy="923330"/>
          </a:xfrm>
          <a:prstGeom prst="rect">
            <a:avLst/>
          </a:prstGeom>
          <a:noFill/>
        </p:spPr>
        <p:txBody>
          <a:bodyPr wrap="square" rtlCol="0">
            <a:spAutoFit/>
          </a:bodyPr>
          <a:lstStyle/>
          <a:p>
            <a:r>
              <a:rPr lang="el-GR" dirty="0" smtClean="0"/>
              <a:t>Α. 2 φορές          8%</a:t>
            </a:r>
          </a:p>
          <a:p>
            <a:r>
              <a:rPr lang="el-GR" dirty="0" smtClean="0"/>
              <a:t>Β. 3 φορές         71%</a:t>
            </a:r>
          </a:p>
          <a:p>
            <a:r>
              <a:rPr lang="el-GR" dirty="0" smtClean="0"/>
              <a:t>Γ. Καθημερινά   20%</a:t>
            </a:r>
            <a:endParaRPr lang="el-GR" dirty="0"/>
          </a:p>
        </p:txBody>
      </p:sp>
      <p:sp>
        <p:nvSpPr>
          <p:cNvPr id="12" name="11 - TextBox"/>
          <p:cNvSpPr txBox="1"/>
          <p:nvPr/>
        </p:nvSpPr>
        <p:spPr>
          <a:xfrm>
            <a:off x="395536" y="3933056"/>
            <a:ext cx="2232248"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Λύκειο </a:t>
            </a:r>
            <a:endParaRPr lang="el-GR" dirty="0">
              <a:solidFill>
                <a:schemeClr val="accent1">
                  <a:lumMod val="60000"/>
                  <a:lumOff val="40000"/>
                </a:schemeClr>
              </a:solidFill>
            </a:endParaRPr>
          </a:p>
        </p:txBody>
      </p:sp>
      <p:sp>
        <p:nvSpPr>
          <p:cNvPr id="13" name="12 - TextBox"/>
          <p:cNvSpPr txBox="1"/>
          <p:nvPr/>
        </p:nvSpPr>
        <p:spPr>
          <a:xfrm>
            <a:off x="395536" y="4509120"/>
            <a:ext cx="3024336" cy="1200329"/>
          </a:xfrm>
          <a:prstGeom prst="rect">
            <a:avLst/>
          </a:prstGeom>
          <a:noFill/>
        </p:spPr>
        <p:txBody>
          <a:bodyPr wrap="square" rtlCol="0">
            <a:spAutoFit/>
          </a:bodyPr>
          <a:lstStyle/>
          <a:p>
            <a:r>
              <a:rPr lang="el-GR" dirty="0" smtClean="0"/>
              <a:t>Α. 2 φορές         26%</a:t>
            </a:r>
          </a:p>
          <a:p>
            <a:r>
              <a:rPr lang="el-GR" dirty="0" smtClean="0"/>
              <a:t>Β. 3 φορές         34%</a:t>
            </a:r>
          </a:p>
          <a:p>
            <a:r>
              <a:rPr lang="el-GR" dirty="0" smtClean="0"/>
              <a:t>Γ. Καθημερινά   25%</a:t>
            </a:r>
          </a:p>
          <a:p>
            <a:r>
              <a:rPr lang="el-GR" dirty="0" smtClean="0"/>
              <a:t>Δ. καθόλου        15%</a:t>
            </a:r>
          </a:p>
        </p:txBody>
      </p:sp>
      <p:sp>
        <p:nvSpPr>
          <p:cNvPr id="15" name="14 - TextBox"/>
          <p:cNvSpPr txBox="1"/>
          <p:nvPr/>
        </p:nvSpPr>
        <p:spPr>
          <a:xfrm>
            <a:off x="179512" y="116632"/>
            <a:ext cx="7344816" cy="369332"/>
          </a:xfrm>
          <a:prstGeom prst="rect">
            <a:avLst/>
          </a:prstGeom>
          <a:noFill/>
        </p:spPr>
        <p:txBody>
          <a:bodyPr wrap="square" rtlCol="0">
            <a:spAutoFit/>
          </a:bodyPr>
          <a:lstStyle/>
          <a:p>
            <a:r>
              <a:rPr lang="el-GR" dirty="0" smtClean="0"/>
              <a:t>1. Πόσες φορές αθλείσαι μέσα  στην  εβδομάδα.</a:t>
            </a:r>
            <a:endParaRPr lang="el-GR" dirty="0"/>
          </a:p>
        </p:txBody>
      </p:sp>
      <p:sp>
        <p:nvSpPr>
          <p:cNvPr id="17" name="16 - TextBox"/>
          <p:cNvSpPr txBox="1"/>
          <p:nvPr/>
        </p:nvSpPr>
        <p:spPr>
          <a:xfrm>
            <a:off x="323528" y="692696"/>
            <a:ext cx="2520280"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Δημοτικό </a:t>
            </a:r>
            <a:endParaRPr lang="el-GR" dirty="0">
              <a:solidFill>
                <a:schemeClr val="accent1">
                  <a:lumMod val="60000"/>
                  <a:lumOff val="40000"/>
                </a:schemeClr>
              </a:solidFill>
            </a:endParaRPr>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51520" y="188640"/>
            <a:ext cx="3024336" cy="369332"/>
          </a:xfrm>
          <a:prstGeom prst="rect">
            <a:avLst/>
          </a:prstGeom>
          <a:noFill/>
        </p:spPr>
        <p:txBody>
          <a:bodyPr wrap="square" rtlCol="0">
            <a:spAutoFit/>
          </a:bodyPr>
          <a:lstStyle/>
          <a:p>
            <a:r>
              <a:rPr lang="el-GR" dirty="0" smtClean="0"/>
              <a:t> </a:t>
            </a:r>
          </a:p>
        </p:txBody>
      </p:sp>
      <p:sp>
        <p:nvSpPr>
          <p:cNvPr id="3" name="2 - TextBox"/>
          <p:cNvSpPr txBox="1"/>
          <p:nvPr/>
        </p:nvSpPr>
        <p:spPr>
          <a:xfrm>
            <a:off x="251520" y="116632"/>
            <a:ext cx="6336704" cy="369332"/>
          </a:xfrm>
          <a:prstGeom prst="rect">
            <a:avLst/>
          </a:prstGeom>
          <a:noFill/>
        </p:spPr>
        <p:txBody>
          <a:bodyPr wrap="square" rtlCol="0">
            <a:spAutoFit/>
          </a:bodyPr>
          <a:lstStyle/>
          <a:p>
            <a:r>
              <a:rPr lang="el-GR" dirty="0" smtClean="0"/>
              <a:t>2.  Που γυμνάζεσαι </a:t>
            </a:r>
            <a:r>
              <a:rPr lang="en-US" dirty="0" smtClean="0"/>
              <a:t>;</a:t>
            </a:r>
            <a:endParaRPr lang="el-GR" dirty="0"/>
          </a:p>
        </p:txBody>
      </p:sp>
      <p:sp>
        <p:nvSpPr>
          <p:cNvPr id="4" name="3 - TextBox"/>
          <p:cNvSpPr txBox="1"/>
          <p:nvPr/>
        </p:nvSpPr>
        <p:spPr>
          <a:xfrm>
            <a:off x="323528" y="1340768"/>
            <a:ext cx="3528392" cy="923330"/>
          </a:xfrm>
          <a:prstGeom prst="rect">
            <a:avLst/>
          </a:prstGeom>
          <a:noFill/>
        </p:spPr>
        <p:txBody>
          <a:bodyPr wrap="square" rtlCol="0">
            <a:spAutoFit/>
          </a:bodyPr>
          <a:lstStyle/>
          <a:p>
            <a:r>
              <a:rPr lang="el-GR" dirty="0" smtClean="0"/>
              <a:t>Α. Σχολείο                 52%</a:t>
            </a:r>
          </a:p>
          <a:p>
            <a:pPr algn="just"/>
            <a:r>
              <a:rPr lang="el-GR" dirty="0" smtClean="0"/>
              <a:t>Β. Ομάδα/Γήπεδο      30%</a:t>
            </a:r>
          </a:p>
          <a:p>
            <a:r>
              <a:rPr lang="el-GR" dirty="0" smtClean="0"/>
              <a:t>Γ. σπίτι                     18%    </a:t>
            </a:r>
            <a:endParaRPr lang="el-GR" dirty="0"/>
          </a:p>
        </p:txBody>
      </p:sp>
      <p:sp>
        <p:nvSpPr>
          <p:cNvPr id="5" name="4 - TextBox"/>
          <p:cNvSpPr txBox="1"/>
          <p:nvPr/>
        </p:nvSpPr>
        <p:spPr>
          <a:xfrm>
            <a:off x="107504" y="908720"/>
            <a:ext cx="4135792"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Δημοτικό</a:t>
            </a:r>
            <a:endParaRPr lang="el-GR" dirty="0">
              <a:solidFill>
                <a:schemeClr val="accent1">
                  <a:lumMod val="60000"/>
                  <a:lumOff val="40000"/>
                </a:schemeClr>
              </a:solidFill>
            </a:endParaRPr>
          </a:p>
        </p:txBody>
      </p:sp>
      <p:sp>
        <p:nvSpPr>
          <p:cNvPr id="6" name="5 - TextBox"/>
          <p:cNvSpPr txBox="1"/>
          <p:nvPr/>
        </p:nvSpPr>
        <p:spPr>
          <a:xfrm>
            <a:off x="251520" y="2276872"/>
            <a:ext cx="2736304" cy="369332"/>
          </a:xfrm>
          <a:prstGeom prst="rect">
            <a:avLst/>
          </a:prstGeom>
          <a:noFill/>
        </p:spPr>
        <p:txBody>
          <a:bodyPr wrap="square" rtlCol="0">
            <a:spAutoFit/>
          </a:bodyPr>
          <a:lstStyle/>
          <a:p>
            <a:pPr>
              <a:buFont typeface="Arial" pitchFamily="34" charset="0"/>
              <a:buChar char="•"/>
            </a:pPr>
            <a:r>
              <a:rPr lang="el-GR" dirty="0" smtClean="0">
                <a:solidFill>
                  <a:schemeClr val="bg2">
                    <a:lumMod val="50000"/>
                  </a:schemeClr>
                </a:solidFill>
              </a:rPr>
              <a:t> Γυμνάσιο </a:t>
            </a:r>
            <a:endParaRPr lang="el-GR" dirty="0">
              <a:solidFill>
                <a:schemeClr val="bg2">
                  <a:lumMod val="50000"/>
                </a:schemeClr>
              </a:solidFill>
            </a:endParaRPr>
          </a:p>
        </p:txBody>
      </p:sp>
      <p:sp>
        <p:nvSpPr>
          <p:cNvPr id="7" name="6 - TextBox"/>
          <p:cNvSpPr txBox="1"/>
          <p:nvPr/>
        </p:nvSpPr>
        <p:spPr>
          <a:xfrm>
            <a:off x="395536" y="2708920"/>
            <a:ext cx="3384376" cy="1200329"/>
          </a:xfrm>
          <a:prstGeom prst="rect">
            <a:avLst/>
          </a:prstGeom>
          <a:noFill/>
        </p:spPr>
        <p:txBody>
          <a:bodyPr wrap="square" rtlCol="0">
            <a:spAutoFit/>
          </a:bodyPr>
          <a:lstStyle/>
          <a:p>
            <a:pPr algn="just"/>
            <a:r>
              <a:rPr lang="el-GR" dirty="0" smtClean="0"/>
              <a:t>Α. Σχολείο              42%</a:t>
            </a:r>
          </a:p>
          <a:p>
            <a:r>
              <a:rPr lang="el-GR" dirty="0" smtClean="0"/>
              <a:t>Β. γυμναστήριο       15%</a:t>
            </a:r>
          </a:p>
          <a:p>
            <a:r>
              <a:rPr lang="el-GR" dirty="0" smtClean="0"/>
              <a:t>Γ. ομάδα/γήπεδο    31%</a:t>
            </a:r>
          </a:p>
          <a:p>
            <a:r>
              <a:rPr lang="el-GR" dirty="0" smtClean="0"/>
              <a:t>Δ. σπίτι                  12% </a:t>
            </a:r>
            <a:endParaRPr lang="el-GR" dirty="0"/>
          </a:p>
        </p:txBody>
      </p:sp>
      <p:sp>
        <p:nvSpPr>
          <p:cNvPr id="8" name="7 - TextBox"/>
          <p:cNvSpPr txBox="1"/>
          <p:nvPr/>
        </p:nvSpPr>
        <p:spPr>
          <a:xfrm>
            <a:off x="323528" y="4005064"/>
            <a:ext cx="2016224" cy="369332"/>
          </a:xfrm>
          <a:prstGeom prst="rect">
            <a:avLst/>
          </a:prstGeom>
          <a:noFill/>
        </p:spPr>
        <p:txBody>
          <a:bodyPr wrap="square" rtlCol="0">
            <a:spAutoFit/>
          </a:bodyPr>
          <a:lstStyle/>
          <a:p>
            <a:pPr>
              <a:buFont typeface="Arial" pitchFamily="34" charset="0"/>
              <a:buChar char="•"/>
            </a:pPr>
            <a:r>
              <a:rPr lang="el-GR" dirty="0" smtClean="0">
                <a:solidFill>
                  <a:schemeClr val="bg2">
                    <a:lumMod val="50000"/>
                  </a:schemeClr>
                </a:solidFill>
              </a:rPr>
              <a:t> Λύκειο </a:t>
            </a:r>
            <a:endParaRPr lang="el-GR" dirty="0">
              <a:solidFill>
                <a:schemeClr val="bg2">
                  <a:lumMod val="50000"/>
                </a:schemeClr>
              </a:solidFill>
            </a:endParaRPr>
          </a:p>
        </p:txBody>
      </p:sp>
      <p:sp>
        <p:nvSpPr>
          <p:cNvPr id="9" name="8 - TextBox"/>
          <p:cNvSpPr txBox="1"/>
          <p:nvPr/>
        </p:nvSpPr>
        <p:spPr>
          <a:xfrm>
            <a:off x="395536" y="4437112"/>
            <a:ext cx="3888432" cy="1477328"/>
          </a:xfrm>
          <a:prstGeom prst="rect">
            <a:avLst/>
          </a:prstGeom>
          <a:noFill/>
        </p:spPr>
        <p:txBody>
          <a:bodyPr wrap="square" rtlCol="0">
            <a:spAutoFit/>
          </a:bodyPr>
          <a:lstStyle/>
          <a:p>
            <a:r>
              <a:rPr lang="el-GR" dirty="0" smtClean="0"/>
              <a:t>Αισχύλειο               30%</a:t>
            </a:r>
          </a:p>
          <a:p>
            <a:r>
              <a:rPr lang="el-GR" dirty="0" smtClean="0"/>
              <a:t>Γυμναστήριο          11%</a:t>
            </a:r>
          </a:p>
          <a:p>
            <a:r>
              <a:rPr lang="el-GR" dirty="0" smtClean="0"/>
              <a:t>Γ. ομάδα/γήπεδο   31%</a:t>
            </a:r>
          </a:p>
          <a:p>
            <a:r>
              <a:rPr lang="el-GR" dirty="0" smtClean="0"/>
              <a:t>Δ. σπίτι                  21%</a:t>
            </a:r>
          </a:p>
          <a:p>
            <a:r>
              <a:rPr lang="el-GR" dirty="0" smtClean="0"/>
              <a:t>Ε. καθόλου               6%  </a:t>
            </a:r>
          </a:p>
        </p:txBody>
      </p:sp>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79512" y="260648"/>
            <a:ext cx="6192688" cy="369332"/>
          </a:xfrm>
          <a:prstGeom prst="rect">
            <a:avLst/>
          </a:prstGeom>
          <a:noFill/>
        </p:spPr>
        <p:txBody>
          <a:bodyPr wrap="square" rtlCol="0">
            <a:spAutoFit/>
          </a:bodyPr>
          <a:lstStyle/>
          <a:p>
            <a:r>
              <a:rPr lang="el-GR" dirty="0" smtClean="0"/>
              <a:t>3. Τι γυμναστική κάνεις</a:t>
            </a:r>
            <a:r>
              <a:rPr lang="en-US" dirty="0" smtClean="0"/>
              <a:t> ;</a:t>
            </a:r>
            <a:r>
              <a:rPr lang="el-GR" dirty="0" smtClean="0"/>
              <a:t> </a:t>
            </a:r>
            <a:endParaRPr lang="el-GR" dirty="0"/>
          </a:p>
        </p:txBody>
      </p:sp>
      <p:sp>
        <p:nvSpPr>
          <p:cNvPr id="3" name="2 - TextBox"/>
          <p:cNvSpPr txBox="1"/>
          <p:nvPr/>
        </p:nvSpPr>
        <p:spPr>
          <a:xfrm>
            <a:off x="323528" y="836712"/>
            <a:ext cx="2448272" cy="369332"/>
          </a:xfrm>
          <a:prstGeom prst="rect">
            <a:avLst/>
          </a:prstGeom>
          <a:noFill/>
        </p:spPr>
        <p:txBody>
          <a:bodyPr wrap="square" rtlCol="0">
            <a:spAutoFit/>
          </a:bodyPr>
          <a:lstStyle/>
          <a:p>
            <a:pPr>
              <a:buFont typeface="Arial" pitchFamily="34" charset="0"/>
              <a:buChar char="•"/>
            </a:pPr>
            <a:r>
              <a:rPr lang="el-GR" dirty="0" smtClean="0">
                <a:solidFill>
                  <a:schemeClr val="bg2">
                    <a:lumMod val="50000"/>
                  </a:schemeClr>
                </a:solidFill>
              </a:rPr>
              <a:t>Δημοτικό</a:t>
            </a:r>
            <a:endParaRPr lang="el-GR" dirty="0">
              <a:solidFill>
                <a:schemeClr val="bg2">
                  <a:lumMod val="50000"/>
                </a:schemeClr>
              </a:solidFill>
            </a:endParaRPr>
          </a:p>
        </p:txBody>
      </p:sp>
      <p:sp>
        <p:nvSpPr>
          <p:cNvPr id="5" name="4 - TextBox"/>
          <p:cNvSpPr txBox="1"/>
          <p:nvPr/>
        </p:nvSpPr>
        <p:spPr>
          <a:xfrm>
            <a:off x="395536" y="1268760"/>
            <a:ext cx="4392488" cy="1384995"/>
          </a:xfrm>
          <a:prstGeom prst="rect">
            <a:avLst/>
          </a:prstGeom>
          <a:noFill/>
        </p:spPr>
        <p:txBody>
          <a:bodyPr wrap="square" rtlCol="0">
            <a:spAutoFit/>
          </a:bodyPr>
          <a:lstStyle/>
          <a:p>
            <a:r>
              <a:rPr lang="el-GR" sz="1400" dirty="0" smtClean="0"/>
              <a:t>Α. στίβος                                     6%</a:t>
            </a:r>
          </a:p>
          <a:p>
            <a:r>
              <a:rPr lang="el-GR" sz="1400" dirty="0" smtClean="0"/>
              <a:t>Β. ποδόσφαιρο                          29%</a:t>
            </a:r>
          </a:p>
          <a:p>
            <a:r>
              <a:rPr lang="el-GR" sz="1400" dirty="0" smtClean="0"/>
              <a:t>Γ. βόλεϊ                                      24%</a:t>
            </a:r>
          </a:p>
          <a:p>
            <a:r>
              <a:rPr lang="el-GR" sz="1400" dirty="0" smtClean="0"/>
              <a:t>Δ. μπάσκετ                                18%</a:t>
            </a:r>
          </a:p>
          <a:p>
            <a:r>
              <a:rPr lang="el-GR" sz="1400" dirty="0" smtClean="0"/>
              <a:t>Ε. χορός                                       5%</a:t>
            </a:r>
          </a:p>
          <a:p>
            <a:r>
              <a:rPr lang="el-GR" sz="1400" dirty="0" smtClean="0"/>
              <a:t>Στ. ατομικό  πρόγραμμα            18%</a:t>
            </a:r>
            <a:endParaRPr lang="el-GR" sz="1400" dirty="0"/>
          </a:p>
        </p:txBody>
      </p:sp>
      <p:sp>
        <p:nvSpPr>
          <p:cNvPr id="6" name="5 - TextBox"/>
          <p:cNvSpPr txBox="1"/>
          <p:nvPr/>
        </p:nvSpPr>
        <p:spPr>
          <a:xfrm>
            <a:off x="395536" y="2780928"/>
            <a:ext cx="2448272" cy="369332"/>
          </a:xfrm>
          <a:prstGeom prst="rect">
            <a:avLst/>
          </a:prstGeom>
          <a:noFill/>
        </p:spPr>
        <p:txBody>
          <a:bodyPr wrap="square" rtlCol="0">
            <a:spAutoFit/>
          </a:bodyPr>
          <a:lstStyle/>
          <a:p>
            <a:pPr>
              <a:buFont typeface="Arial" pitchFamily="34" charset="0"/>
              <a:buChar char="•"/>
            </a:pPr>
            <a:r>
              <a:rPr lang="el-GR" dirty="0" smtClean="0">
                <a:solidFill>
                  <a:schemeClr val="bg2">
                    <a:lumMod val="50000"/>
                  </a:schemeClr>
                </a:solidFill>
              </a:rPr>
              <a:t> Γυμνάσιο </a:t>
            </a:r>
            <a:endParaRPr lang="el-GR" dirty="0">
              <a:solidFill>
                <a:schemeClr val="bg2">
                  <a:lumMod val="50000"/>
                </a:schemeClr>
              </a:solidFill>
            </a:endParaRPr>
          </a:p>
        </p:txBody>
      </p:sp>
      <p:sp>
        <p:nvSpPr>
          <p:cNvPr id="7" name="6 - TextBox"/>
          <p:cNvSpPr txBox="1"/>
          <p:nvPr/>
        </p:nvSpPr>
        <p:spPr>
          <a:xfrm>
            <a:off x="467544" y="3284984"/>
            <a:ext cx="3672408" cy="1169551"/>
          </a:xfrm>
          <a:prstGeom prst="rect">
            <a:avLst/>
          </a:prstGeom>
          <a:noFill/>
        </p:spPr>
        <p:txBody>
          <a:bodyPr wrap="square" rtlCol="0">
            <a:spAutoFit/>
          </a:bodyPr>
          <a:lstStyle/>
          <a:p>
            <a:r>
              <a:rPr lang="el-GR" sz="1400" dirty="0" smtClean="0"/>
              <a:t>Α. βόλεϊ                                    26%</a:t>
            </a:r>
          </a:p>
          <a:p>
            <a:r>
              <a:rPr lang="el-GR" sz="1400" dirty="0" smtClean="0"/>
              <a:t>Β. ποδόσφαιρο                         23%</a:t>
            </a:r>
          </a:p>
          <a:p>
            <a:r>
              <a:rPr lang="el-GR" sz="1400" dirty="0" smtClean="0"/>
              <a:t>Γ. Στίβος                                   17% </a:t>
            </a:r>
          </a:p>
          <a:p>
            <a:r>
              <a:rPr lang="el-GR" sz="1400" dirty="0" smtClean="0"/>
              <a:t>Δ. μπάσκετ                               15%</a:t>
            </a:r>
          </a:p>
          <a:p>
            <a:r>
              <a:rPr lang="el-GR" sz="1400" dirty="0" smtClean="0"/>
              <a:t>Ε. ατομικό πρόγραμμα             20%             </a:t>
            </a:r>
            <a:endParaRPr lang="el-GR" sz="1400" dirty="0"/>
          </a:p>
        </p:txBody>
      </p:sp>
      <p:sp>
        <p:nvSpPr>
          <p:cNvPr id="9" name="8 - TextBox"/>
          <p:cNvSpPr txBox="1"/>
          <p:nvPr/>
        </p:nvSpPr>
        <p:spPr>
          <a:xfrm>
            <a:off x="467544" y="4653136"/>
            <a:ext cx="2160240" cy="369332"/>
          </a:xfrm>
          <a:prstGeom prst="rect">
            <a:avLst/>
          </a:prstGeom>
          <a:noFill/>
        </p:spPr>
        <p:txBody>
          <a:bodyPr wrap="square" rtlCol="0">
            <a:spAutoFit/>
          </a:bodyPr>
          <a:lstStyle/>
          <a:p>
            <a:pPr>
              <a:buFont typeface="Arial" pitchFamily="34" charset="0"/>
              <a:buChar char="•"/>
            </a:pPr>
            <a:r>
              <a:rPr lang="el-GR" dirty="0" smtClean="0">
                <a:solidFill>
                  <a:schemeClr val="bg2">
                    <a:lumMod val="50000"/>
                  </a:schemeClr>
                </a:solidFill>
              </a:rPr>
              <a:t>Λύκειο </a:t>
            </a:r>
            <a:endParaRPr lang="el-GR" dirty="0">
              <a:solidFill>
                <a:schemeClr val="bg2">
                  <a:lumMod val="50000"/>
                </a:schemeClr>
              </a:solidFill>
            </a:endParaRPr>
          </a:p>
        </p:txBody>
      </p:sp>
      <p:sp>
        <p:nvSpPr>
          <p:cNvPr id="10" name="9 - TextBox"/>
          <p:cNvSpPr txBox="1"/>
          <p:nvPr/>
        </p:nvSpPr>
        <p:spPr>
          <a:xfrm>
            <a:off x="395536" y="5013176"/>
            <a:ext cx="3456384" cy="1446550"/>
          </a:xfrm>
          <a:prstGeom prst="rect">
            <a:avLst/>
          </a:prstGeom>
          <a:noFill/>
        </p:spPr>
        <p:txBody>
          <a:bodyPr wrap="square" rtlCol="0">
            <a:spAutoFit/>
          </a:bodyPr>
          <a:lstStyle/>
          <a:p>
            <a:r>
              <a:rPr lang="el-GR" sz="1400" dirty="0" smtClean="0"/>
              <a:t>Α. στίβος                                   17%</a:t>
            </a:r>
          </a:p>
          <a:p>
            <a:r>
              <a:rPr lang="el-GR" sz="1400" dirty="0" smtClean="0"/>
              <a:t>Β. ποδόσφαιρο                          23%</a:t>
            </a:r>
          </a:p>
          <a:p>
            <a:r>
              <a:rPr lang="el-GR" sz="1400" dirty="0" smtClean="0"/>
              <a:t>Γ.  Βόλεϊ                                     25%</a:t>
            </a:r>
          </a:p>
          <a:p>
            <a:r>
              <a:rPr lang="el-GR" sz="1400" dirty="0" smtClean="0"/>
              <a:t>Δ. μπάσκετ                                15%</a:t>
            </a:r>
          </a:p>
          <a:p>
            <a:r>
              <a:rPr lang="el-GR" sz="1400" dirty="0" smtClean="0"/>
              <a:t>Ε.  Ατομικό πρόγραμμα              20%</a:t>
            </a:r>
          </a:p>
          <a:p>
            <a:endParaRPr lang="el-GR" dirty="0"/>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51520" y="188641"/>
            <a:ext cx="8568952" cy="369332"/>
          </a:xfrm>
          <a:prstGeom prst="rect">
            <a:avLst/>
          </a:prstGeom>
          <a:noFill/>
        </p:spPr>
        <p:txBody>
          <a:bodyPr wrap="square" rtlCol="0">
            <a:spAutoFit/>
          </a:bodyPr>
          <a:lstStyle/>
          <a:p>
            <a:r>
              <a:rPr lang="el-GR" dirty="0" smtClean="0"/>
              <a:t>4. Υπάρχουν υποδομές στο  σχολειό σας για  αθλητισμό </a:t>
            </a:r>
            <a:r>
              <a:rPr lang="en-US" dirty="0" smtClean="0"/>
              <a:t>;</a:t>
            </a:r>
            <a:endParaRPr lang="el-GR" dirty="0"/>
          </a:p>
        </p:txBody>
      </p:sp>
      <p:sp>
        <p:nvSpPr>
          <p:cNvPr id="3" name="2 - TextBox"/>
          <p:cNvSpPr txBox="1"/>
          <p:nvPr/>
        </p:nvSpPr>
        <p:spPr>
          <a:xfrm>
            <a:off x="251520" y="764704"/>
            <a:ext cx="3600400" cy="369332"/>
          </a:xfrm>
          <a:prstGeom prst="rect">
            <a:avLst/>
          </a:prstGeom>
          <a:noFill/>
        </p:spPr>
        <p:txBody>
          <a:bodyPr wrap="square" rtlCol="0">
            <a:spAutoFit/>
          </a:bodyPr>
          <a:lstStyle/>
          <a:p>
            <a:pPr>
              <a:buFont typeface="Arial" pitchFamily="34" charset="0"/>
              <a:buChar char="•"/>
            </a:pPr>
            <a:r>
              <a:rPr lang="el-GR" dirty="0" smtClean="0">
                <a:solidFill>
                  <a:schemeClr val="bg2">
                    <a:lumMod val="50000"/>
                  </a:schemeClr>
                </a:solidFill>
              </a:rPr>
              <a:t>Δημοτικό</a:t>
            </a:r>
            <a:r>
              <a:rPr lang="el-GR" dirty="0" smtClean="0"/>
              <a:t> </a:t>
            </a:r>
            <a:endParaRPr lang="el-GR" dirty="0"/>
          </a:p>
        </p:txBody>
      </p:sp>
      <p:sp>
        <p:nvSpPr>
          <p:cNvPr id="4" name="3 - TextBox"/>
          <p:cNvSpPr txBox="1"/>
          <p:nvPr/>
        </p:nvSpPr>
        <p:spPr>
          <a:xfrm>
            <a:off x="323528" y="1196752"/>
            <a:ext cx="3600400" cy="923330"/>
          </a:xfrm>
          <a:prstGeom prst="rect">
            <a:avLst/>
          </a:prstGeom>
          <a:noFill/>
        </p:spPr>
        <p:txBody>
          <a:bodyPr wrap="square" rtlCol="0">
            <a:spAutoFit/>
          </a:bodyPr>
          <a:lstStyle/>
          <a:p>
            <a:r>
              <a:rPr lang="el-GR" dirty="0" smtClean="0"/>
              <a:t>Α. Ναι        54%</a:t>
            </a:r>
          </a:p>
          <a:p>
            <a:r>
              <a:rPr lang="el-GR" dirty="0" smtClean="0"/>
              <a:t>Β. </a:t>
            </a:r>
            <a:r>
              <a:rPr lang="el-GR" dirty="0" smtClean="0"/>
              <a:t>Όχι         </a:t>
            </a:r>
            <a:r>
              <a:rPr lang="el-GR" dirty="0" smtClean="0"/>
              <a:t>23%</a:t>
            </a:r>
          </a:p>
          <a:p>
            <a:r>
              <a:rPr lang="el-GR" dirty="0" smtClean="0"/>
              <a:t>Γ. Λίγο        23%</a:t>
            </a:r>
          </a:p>
        </p:txBody>
      </p:sp>
      <p:sp>
        <p:nvSpPr>
          <p:cNvPr id="5" name="4 - TextBox"/>
          <p:cNvSpPr txBox="1"/>
          <p:nvPr/>
        </p:nvSpPr>
        <p:spPr>
          <a:xfrm>
            <a:off x="323528" y="2276872"/>
            <a:ext cx="2376264" cy="369332"/>
          </a:xfrm>
          <a:prstGeom prst="rect">
            <a:avLst/>
          </a:prstGeom>
          <a:noFill/>
        </p:spPr>
        <p:txBody>
          <a:bodyPr wrap="square" rtlCol="0">
            <a:spAutoFit/>
          </a:bodyPr>
          <a:lstStyle/>
          <a:p>
            <a:pPr>
              <a:buFont typeface="Arial" pitchFamily="34" charset="0"/>
              <a:buChar char="•"/>
            </a:pPr>
            <a:r>
              <a:rPr lang="el-GR" dirty="0" smtClean="0">
                <a:solidFill>
                  <a:schemeClr val="bg2">
                    <a:lumMod val="50000"/>
                  </a:schemeClr>
                </a:solidFill>
              </a:rPr>
              <a:t>Γυμνάσιο</a:t>
            </a:r>
            <a:endParaRPr lang="el-GR" dirty="0">
              <a:solidFill>
                <a:schemeClr val="bg2">
                  <a:lumMod val="50000"/>
                </a:schemeClr>
              </a:solidFill>
            </a:endParaRPr>
          </a:p>
        </p:txBody>
      </p:sp>
      <p:sp>
        <p:nvSpPr>
          <p:cNvPr id="6" name="5 - TextBox"/>
          <p:cNvSpPr txBox="1"/>
          <p:nvPr/>
        </p:nvSpPr>
        <p:spPr>
          <a:xfrm>
            <a:off x="323528" y="2780928"/>
            <a:ext cx="3168352" cy="1200329"/>
          </a:xfrm>
          <a:prstGeom prst="rect">
            <a:avLst/>
          </a:prstGeom>
          <a:noFill/>
        </p:spPr>
        <p:txBody>
          <a:bodyPr wrap="square" rtlCol="0">
            <a:spAutoFit/>
          </a:bodyPr>
          <a:lstStyle/>
          <a:p>
            <a:r>
              <a:rPr lang="el-GR" dirty="0" smtClean="0"/>
              <a:t>Α. Ναι         59%</a:t>
            </a:r>
          </a:p>
          <a:p>
            <a:r>
              <a:rPr lang="el-GR" dirty="0" smtClean="0"/>
              <a:t>Β. Όχι          11%</a:t>
            </a:r>
          </a:p>
          <a:p>
            <a:r>
              <a:rPr lang="el-GR" dirty="0" smtClean="0"/>
              <a:t>Γ. </a:t>
            </a:r>
            <a:r>
              <a:rPr lang="el-GR" dirty="0" smtClean="0"/>
              <a:t>Λίγο         </a:t>
            </a:r>
            <a:r>
              <a:rPr lang="el-GR" dirty="0" smtClean="0"/>
              <a:t>27%</a:t>
            </a:r>
          </a:p>
          <a:p>
            <a:r>
              <a:rPr lang="el-GR" dirty="0" smtClean="0"/>
              <a:t>Δ. </a:t>
            </a:r>
            <a:r>
              <a:rPr lang="el-GR" dirty="0" smtClean="0"/>
              <a:t>Καθόλου  </a:t>
            </a:r>
            <a:r>
              <a:rPr lang="el-GR" dirty="0" smtClean="0"/>
              <a:t>31%  </a:t>
            </a:r>
            <a:endParaRPr lang="el-GR" dirty="0"/>
          </a:p>
        </p:txBody>
      </p:sp>
      <p:sp>
        <p:nvSpPr>
          <p:cNvPr id="7" name="6 - TextBox"/>
          <p:cNvSpPr txBox="1"/>
          <p:nvPr/>
        </p:nvSpPr>
        <p:spPr>
          <a:xfrm>
            <a:off x="395536" y="4221088"/>
            <a:ext cx="1944216" cy="369332"/>
          </a:xfrm>
          <a:prstGeom prst="rect">
            <a:avLst/>
          </a:prstGeom>
          <a:noFill/>
        </p:spPr>
        <p:txBody>
          <a:bodyPr wrap="square" rtlCol="0">
            <a:spAutoFit/>
          </a:bodyPr>
          <a:lstStyle/>
          <a:p>
            <a:pPr>
              <a:buFont typeface="Arial" pitchFamily="34" charset="0"/>
              <a:buChar char="•"/>
            </a:pPr>
            <a:r>
              <a:rPr lang="el-GR" dirty="0" smtClean="0">
                <a:solidFill>
                  <a:schemeClr val="bg2">
                    <a:lumMod val="50000"/>
                  </a:schemeClr>
                </a:solidFill>
              </a:rPr>
              <a:t>Λύκειο</a:t>
            </a:r>
            <a:r>
              <a:rPr lang="el-GR" dirty="0" smtClean="0"/>
              <a:t> </a:t>
            </a:r>
            <a:endParaRPr lang="el-GR" dirty="0"/>
          </a:p>
        </p:txBody>
      </p:sp>
      <p:sp>
        <p:nvSpPr>
          <p:cNvPr id="10" name="9 - TextBox"/>
          <p:cNvSpPr txBox="1"/>
          <p:nvPr/>
        </p:nvSpPr>
        <p:spPr>
          <a:xfrm>
            <a:off x="323528" y="4725144"/>
            <a:ext cx="3312368" cy="923330"/>
          </a:xfrm>
          <a:prstGeom prst="rect">
            <a:avLst/>
          </a:prstGeom>
          <a:noFill/>
        </p:spPr>
        <p:txBody>
          <a:bodyPr wrap="square" rtlCol="0">
            <a:spAutoFit/>
          </a:bodyPr>
          <a:lstStyle/>
          <a:p>
            <a:r>
              <a:rPr lang="el-GR" dirty="0" smtClean="0"/>
              <a:t>Α. Ναι           61%</a:t>
            </a:r>
          </a:p>
          <a:p>
            <a:r>
              <a:rPr lang="el-GR" dirty="0" smtClean="0"/>
              <a:t>Β. </a:t>
            </a:r>
            <a:r>
              <a:rPr lang="el-GR" dirty="0" smtClean="0"/>
              <a:t>Όχι              </a:t>
            </a:r>
            <a:r>
              <a:rPr lang="el-GR" dirty="0" smtClean="0"/>
              <a:t>5%</a:t>
            </a:r>
          </a:p>
          <a:p>
            <a:r>
              <a:rPr lang="el-GR" dirty="0" smtClean="0"/>
              <a:t>Γ. </a:t>
            </a:r>
            <a:r>
              <a:rPr lang="el-GR" dirty="0" smtClean="0"/>
              <a:t>Λίγο           </a:t>
            </a:r>
            <a:r>
              <a:rPr lang="el-GR" dirty="0" smtClean="0"/>
              <a:t>31%</a:t>
            </a:r>
            <a:endParaRPr lang="el-GR" dirty="0"/>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51520" y="332656"/>
            <a:ext cx="7200800" cy="369332"/>
          </a:xfrm>
          <a:prstGeom prst="rect">
            <a:avLst/>
          </a:prstGeom>
          <a:noFill/>
        </p:spPr>
        <p:txBody>
          <a:bodyPr wrap="square" rtlCol="0">
            <a:spAutoFit/>
          </a:bodyPr>
          <a:lstStyle/>
          <a:p>
            <a:r>
              <a:rPr lang="en-US" dirty="0" smtClean="0"/>
              <a:t>5.</a:t>
            </a:r>
            <a:r>
              <a:rPr lang="el-GR" dirty="0" smtClean="0"/>
              <a:t> Προτιμάτε να κάνετε γυμναστική στο σχολείο </a:t>
            </a:r>
            <a:r>
              <a:rPr lang="en-US" dirty="0" smtClean="0"/>
              <a:t>;</a:t>
            </a:r>
            <a:endParaRPr lang="el-GR" dirty="0"/>
          </a:p>
        </p:txBody>
      </p:sp>
      <p:sp>
        <p:nvSpPr>
          <p:cNvPr id="3" name="2 - TextBox"/>
          <p:cNvSpPr txBox="1"/>
          <p:nvPr/>
        </p:nvSpPr>
        <p:spPr>
          <a:xfrm>
            <a:off x="395536" y="980728"/>
            <a:ext cx="2736304"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Δημοτικό </a:t>
            </a:r>
            <a:endParaRPr lang="el-GR" dirty="0">
              <a:solidFill>
                <a:schemeClr val="accent1">
                  <a:lumMod val="60000"/>
                  <a:lumOff val="40000"/>
                </a:schemeClr>
              </a:solidFill>
            </a:endParaRPr>
          </a:p>
        </p:txBody>
      </p:sp>
      <p:sp>
        <p:nvSpPr>
          <p:cNvPr id="5" name="4 - TextBox"/>
          <p:cNvSpPr txBox="1"/>
          <p:nvPr/>
        </p:nvSpPr>
        <p:spPr>
          <a:xfrm>
            <a:off x="539552" y="1484784"/>
            <a:ext cx="3384376" cy="923330"/>
          </a:xfrm>
          <a:prstGeom prst="rect">
            <a:avLst/>
          </a:prstGeom>
          <a:noFill/>
        </p:spPr>
        <p:txBody>
          <a:bodyPr wrap="square" rtlCol="0">
            <a:spAutoFit/>
          </a:bodyPr>
          <a:lstStyle/>
          <a:p>
            <a:r>
              <a:rPr lang="el-GR" dirty="0" smtClean="0"/>
              <a:t>Α. Ναι           66%</a:t>
            </a:r>
          </a:p>
          <a:p>
            <a:r>
              <a:rPr lang="el-GR" dirty="0" smtClean="0"/>
              <a:t>Β. Όχι           30%</a:t>
            </a:r>
          </a:p>
          <a:p>
            <a:r>
              <a:rPr lang="el-GR" dirty="0" smtClean="0"/>
              <a:t>Γ. λίγο            4%</a:t>
            </a:r>
            <a:endParaRPr lang="el-GR" dirty="0"/>
          </a:p>
        </p:txBody>
      </p:sp>
      <p:sp>
        <p:nvSpPr>
          <p:cNvPr id="6" name="5 - TextBox"/>
          <p:cNvSpPr txBox="1"/>
          <p:nvPr/>
        </p:nvSpPr>
        <p:spPr>
          <a:xfrm>
            <a:off x="323528" y="2636912"/>
            <a:ext cx="3168352"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a:t>
            </a:r>
            <a:r>
              <a:rPr lang="el-GR" dirty="0" smtClean="0">
                <a:solidFill>
                  <a:schemeClr val="accent1">
                    <a:lumMod val="60000"/>
                    <a:lumOff val="40000"/>
                  </a:schemeClr>
                </a:solidFill>
              </a:rPr>
              <a:t>Γυμνάσιο </a:t>
            </a:r>
            <a:endParaRPr lang="el-GR" dirty="0">
              <a:solidFill>
                <a:schemeClr val="accent1">
                  <a:lumMod val="60000"/>
                  <a:lumOff val="40000"/>
                </a:schemeClr>
              </a:solidFill>
            </a:endParaRPr>
          </a:p>
        </p:txBody>
      </p:sp>
      <p:sp>
        <p:nvSpPr>
          <p:cNvPr id="7" name="6 - TextBox"/>
          <p:cNvSpPr txBox="1"/>
          <p:nvPr/>
        </p:nvSpPr>
        <p:spPr>
          <a:xfrm>
            <a:off x="611560" y="3212976"/>
            <a:ext cx="2736304" cy="923330"/>
          </a:xfrm>
          <a:prstGeom prst="rect">
            <a:avLst/>
          </a:prstGeom>
          <a:noFill/>
        </p:spPr>
        <p:txBody>
          <a:bodyPr wrap="square" rtlCol="0">
            <a:spAutoFit/>
          </a:bodyPr>
          <a:lstStyle/>
          <a:p>
            <a:r>
              <a:rPr lang="el-GR" dirty="0" smtClean="0"/>
              <a:t>Α. Ναι            74%</a:t>
            </a:r>
          </a:p>
          <a:p>
            <a:r>
              <a:rPr lang="el-GR" dirty="0" smtClean="0"/>
              <a:t>Β. Όχι             18%</a:t>
            </a:r>
          </a:p>
          <a:p>
            <a:r>
              <a:rPr lang="el-GR" dirty="0" smtClean="0"/>
              <a:t>Γ. Λίγο              8%      </a:t>
            </a:r>
            <a:endParaRPr lang="el-GR" dirty="0"/>
          </a:p>
        </p:txBody>
      </p:sp>
      <p:sp>
        <p:nvSpPr>
          <p:cNvPr id="8" name="7 - TextBox"/>
          <p:cNvSpPr txBox="1"/>
          <p:nvPr/>
        </p:nvSpPr>
        <p:spPr>
          <a:xfrm>
            <a:off x="395536" y="4221088"/>
            <a:ext cx="2880320"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Λύκειο </a:t>
            </a:r>
            <a:endParaRPr lang="el-GR" dirty="0">
              <a:solidFill>
                <a:schemeClr val="accent1">
                  <a:lumMod val="60000"/>
                  <a:lumOff val="40000"/>
                </a:schemeClr>
              </a:solidFill>
            </a:endParaRPr>
          </a:p>
        </p:txBody>
      </p:sp>
      <p:sp>
        <p:nvSpPr>
          <p:cNvPr id="9" name="8 - TextBox"/>
          <p:cNvSpPr txBox="1"/>
          <p:nvPr/>
        </p:nvSpPr>
        <p:spPr>
          <a:xfrm>
            <a:off x="539552" y="4725144"/>
            <a:ext cx="3312368" cy="923330"/>
          </a:xfrm>
          <a:prstGeom prst="rect">
            <a:avLst/>
          </a:prstGeom>
          <a:noFill/>
        </p:spPr>
        <p:txBody>
          <a:bodyPr wrap="square" rtlCol="0">
            <a:spAutoFit/>
          </a:bodyPr>
          <a:lstStyle/>
          <a:p>
            <a:r>
              <a:rPr lang="el-GR" dirty="0" smtClean="0"/>
              <a:t>Α. Ναι               55%</a:t>
            </a:r>
          </a:p>
          <a:p>
            <a:r>
              <a:rPr lang="el-GR" dirty="0" smtClean="0"/>
              <a:t>Β. Όχι               20%</a:t>
            </a:r>
          </a:p>
          <a:p>
            <a:r>
              <a:rPr lang="el-GR" dirty="0" smtClean="0"/>
              <a:t>Γ. Λίγο              25%                </a:t>
            </a:r>
            <a:endParaRPr lang="el-GR" dirty="0"/>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51520" y="260648"/>
            <a:ext cx="7416824" cy="369332"/>
          </a:xfrm>
          <a:prstGeom prst="rect">
            <a:avLst/>
          </a:prstGeom>
          <a:noFill/>
        </p:spPr>
        <p:txBody>
          <a:bodyPr wrap="square" rtlCol="0">
            <a:spAutoFit/>
          </a:bodyPr>
          <a:lstStyle/>
          <a:p>
            <a:r>
              <a:rPr lang="el-GR" dirty="0" smtClean="0"/>
              <a:t>6. Είναι ικανοποιητικές  οι  ώρες  γυμναστικής </a:t>
            </a:r>
            <a:r>
              <a:rPr lang="en-US" dirty="0" smtClean="0"/>
              <a:t>;</a:t>
            </a:r>
            <a:endParaRPr lang="el-GR" dirty="0"/>
          </a:p>
        </p:txBody>
      </p:sp>
      <p:sp>
        <p:nvSpPr>
          <p:cNvPr id="3" name="2 - TextBox"/>
          <p:cNvSpPr txBox="1"/>
          <p:nvPr/>
        </p:nvSpPr>
        <p:spPr>
          <a:xfrm>
            <a:off x="395536" y="836712"/>
            <a:ext cx="2880320"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Δημοτικό </a:t>
            </a:r>
            <a:endParaRPr lang="el-GR" dirty="0">
              <a:solidFill>
                <a:schemeClr val="accent1">
                  <a:lumMod val="60000"/>
                  <a:lumOff val="40000"/>
                </a:schemeClr>
              </a:solidFill>
            </a:endParaRPr>
          </a:p>
        </p:txBody>
      </p:sp>
      <p:sp>
        <p:nvSpPr>
          <p:cNvPr id="4" name="3 - TextBox"/>
          <p:cNvSpPr txBox="1"/>
          <p:nvPr/>
        </p:nvSpPr>
        <p:spPr>
          <a:xfrm>
            <a:off x="539552" y="1268760"/>
            <a:ext cx="3528392" cy="646331"/>
          </a:xfrm>
          <a:prstGeom prst="rect">
            <a:avLst/>
          </a:prstGeom>
          <a:noFill/>
        </p:spPr>
        <p:txBody>
          <a:bodyPr wrap="square" rtlCol="0">
            <a:spAutoFit/>
          </a:bodyPr>
          <a:lstStyle/>
          <a:p>
            <a:r>
              <a:rPr lang="el-GR" dirty="0" smtClean="0"/>
              <a:t>Α. Ναι           48%</a:t>
            </a:r>
          </a:p>
          <a:p>
            <a:r>
              <a:rPr lang="el-GR" dirty="0" smtClean="0"/>
              <a:t>Β. Όχι            52%</a:t>
            </a:r>
            <a:endParaRPr lang="el-GR" dirty="0"/>
          </a:p>
        </p:txBody>
      </p:sp>
      <p:sp>
        <p:nvSpPr>
          <p:cNvPr id="5" name="4 - TextBox"/>
          <p:cNvSpPr txBox="1"/>
          <p:nvPr/>
        </p:nvSpPr>
        <p:spPr>
          <a:xfrm>
            <a:off x="323528" y="2132856"/>
            <a:ext cx="2448272"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 Γυμνάσιο </a:t>
            </a:r>
            <a:endParaRPr lang="el-GR" dirty="0">
              <a:solidFill>
                <a:schemeClr val="accent1">
                  <a:lumMod val="60000"/>
                  <a:lumOff val="40000"/>
                </a:schemeClr>
              </a:solidFill>
            </a:endParaRPr>
          </a:p>
        </p:txBody>
      </p:sp>
      <p:sp>
        <p:nvSpPr>
          <p:cNvPr id="6" name="5 - TextBox"/>
          <p:cNvSpPr txBox="1"/>
          <p:nvPr/>
        </p:nvSpPr>
        <p:spPr>
          <a:xfrm>
            <a:off x="467544" y="2708920"/>
            <a:ext cx="3312368" cy="646331"/>
          </a:xfrm>
          <a:prstGeom prst="rect">
            <a:avLst/>
          </a:prstGeom>
          <a:noFill/>
        </p:spPr>
        <p:txBody>
          <a:bodyPr wrap="square" rtlCol="0">
            <a:spAutoFit/>
          </a:bodyPr>
          <a:lstStyle/>
          <a:p>
            <a:r>
              <a:rPr lang="el-GR" dirty="0" smtClean="0"/>
              <a:t>Α. Ναι            55%</a:t>
            </a:r>
          </a:p>
          <a:p>
            <a:r>
              <a:rPr lang="el-GR" dirty="0" smtClean="0"/>
              <a:t>Β. Όχι             45% </a:t>
            </a:r>
            <a:endParaRPr lang="el-GR" dirty="0"/>
          </a:p>
        </p:txBody>
      </p:sp>
      <p:sp>
        <p:nvSpPr>
          <p:cNvPr id="7" name="6 - TextBox"/>
          <p:cNvSpPr txBox="1"/>
          <p:nvPr/>
        </p:nvSpPr>
        <p:spPr>
          <a:xfrm>
            <a:off x="467544" y="3573016"/>
            <a:ext cx="2448272" cy="369332"/>
          </a:xfrm>
          <a:prstGeom prst="rect">
            <a:avLst/>
          </a:prstGeom>
          <a:noFill/>
        </p:spPr>
        <p:txBody>
          <a:bodyPr wrap="square" rtlCol="0">
            <a:spAutoFit/>
          </a:bodyPr>
          <a:lstStyle/>
          <a:p>
            <a:pPr>
              <a:buFont typeface="Arial" pitchFamily="34" charset="0"/>
              <a:buChar char="•"/>
            </a:pPr>
            <a:r>
              <a:rPr lang="el-GR" dirty="0" smtClean="0">
                <a:solidFill>
                  <a:schemeClr val="accent1">
                    <a:lumMod val="60000"/>
                    <a:lumOff val="40000"/>
                  </a:schemeClr>
                </a:solidFill>
              </a:rPr>
              <a:t>Λύκειο </a:t>
            </a:r>
            <a:endParaRPr lang="el-GR" dirty="0">
              <a:solidFill>
                <a:schemeClr val="accent1">
                  <a:lumMod val="60000"/>
                  <a:lumOff val="40000"/>
                </a:schemeClr>
              </a:solidFill>
            </a:endParaRPr>
          </a:p>
        </p:txBody>
      </p:sp>
      <p:sp>
        <p:nvSpPr>
          <p:cNvPr id="8" name="7 - TextBox"/>
          <p:cNvSpPr txBox="1"/>
          <p:nvPr/>
        </p:nvSpPr>
        <p:spPr>
          <a:xfrm>
            <a:off x="395536" y="4293096"/>
            <a:ext cx="3600400" cy="646331"/>
          </a:xfrm>
          <a:prstGeom prst="rect">
            <a:avLst/>
          </a:prstGeom>
          <a:noFill/>
        </p:spPr>
        <p:txBody>
          <a:bodyPr wrap="square" rtlCol="0">
            <a:spAutoFit/>
          </a:bodyPr>
          <a:lstStyle/>
          <a:p>
            <a:r>
              <a:rPr lang="el-GR" dirty="0" smtClean="0"/>
              <a:t>Α. Ναι              14% </a:t>
            </a:r>
          </a:p>
          <a:p>
            <a:r>
              <a:rPr lang="el-GR" dirty="0" smtClean="0"/>
              <a:t>Β. Όχι               86%</a:t>
            </a:r>
            <a:endParaRPr lang="el-GR" dirty="0"/>
          </a:p>
        </p:txBody>
      </p:sp>
    </p:spTree>
  </p:cSld>
  <p:clrMapOvr>
    <a:masterClrMapping/>
  </p:clrMapOvr>
  <p:transition>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160</TotalTime>
  <Words>594</Words>
  <Application>Microsoft Office PowerPoint</Application>
  <PresentationFormat>Προβολή στην οθόνη (4:3)</PresentationFormat>
  <Paragraphs>123</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Συγκέντρωση</vt:lpstr>
      <vt:lpstr>Αθλητισμός και νέοι </vt:lpstr>
      <vt:lpstr>Στόχος Εργασίας </vt:lpstr>
      <vt:lpstr>Μεθοδολογία </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Κριτική  Τοποθέτηση </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Αθλητισμός και νέοι</dc:title>
  <dc:creator>user</dc:creator>
  <cp:lastModifiedBy>user</cp:lastModifiedBy>
  <cp:revision>16</cp:revision>
  <dcterms:created xsi:type="dcterms:W3CDTF">2012-05-09T16:45:44Z</dcterms:created>
  <dcterms:modified xsi:type="dcterms:W3CDTF">2012-05-15T18:36:27Z</dcterms:modified>
</cp:coreProperties>
</file>