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3"/>
  </p:notesMasterIdLst>
  <p:sldIdLst>
    <p:sldId id="256" r:id="rId2"/>
    <p:sldId id="257" r:id="rId3"/>
    <p:sldId id="258" r:id="rId4"/>
    <p:sldId id="259" r:id="rId5"/>
    <p:sldId id="261" r:id="rId6"/>
    <p:sldId id="264" r:id="rId7"/>
    <p:sldId id="262" r:id="rId8"/>
    <p:sldId id="265" r:id="rId9"/>
    <p:sldId id="263" r:id="rId10"/>
    <p:sldId id="266" r:id="rId11"/>
    <p:sldId id="260" r:id="rId12"/>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C5C5C"/>
    <a:srgbClr val="09096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54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10562CA-C84E-463D-9C73-ABBDD7EDEAC8}" type="datetimeFigureOut">
              <a:rPr lang="el-GR" smtClean="0"/>
              <a:t>4/8/2007</a:t>
            </a:fld>
            <a:endParaRPr lang="el-GR"/>
          </a:p>
        </p:txBody>
      </p:sp>
      <p:sp>
        <p:nvSpPr>
          <p:cNvPr id="4" name="Θέση εικόνας διαφάνειας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Θέση υποσέλιδου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4BB4B34-EBE3-4D58-9693-31A850814C3E}" type="slidenum">
              <a:rPr lang="el-GR" smtClean="0"/>
              <a:t>‹#›</a:t>
            </a:fld>
            <a:endParaRPr lang="el-GR"/>
          </a:p>
        </p:txBody>
      </p:sp>
    </p:spTree>
    <p:extLst>
      <p:ext uri="{BB962C8B-B14F-4D97-AF65-F5344CB8AC3E}">
        <p14:creationId xmlns:p14="http://schemas.microsoft.com/office/powerpoint/2010/main" val="24567464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a:xfrm>
            <a:off x="1143000" y="685800"/>
            <a:ext cx="4572000" cy="3429000"/>
          </a:xfrm>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fld id="{F4BB4B34-EBE3-4D58-9693-31A850814C3E}" type="slidenum">
              <a:rPr lang="el-GR" smtClean="0"/>
              <a:t>11</a:t>
            </a:fld>
            <a:endParaRPr lang="el-GR"/>
          </a:p>
        </p:txBody>
      </p:sp>
    </p:spTree>
    <p:extLst>
      <p:ext uri="{BB962C8B-B14F-4D97-AF65-F5344CB8AC3E}">
        <p14:creationId xmlns:p14="http://schemas.microsoft.com/office/powerpoint/2010/main" val="38056497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l-GR" smtClean="0"/>
              <a:t>Στυλ κύριου τίτλου</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Στυλ κύριου υπότιτλου</a:t>
            </a:r>
            <a:endParaRPr lang="en-US" dirty="0"/>
          </a:p>
        </p:txBody>
      </p:sp>
      <p:sp>
        <p:nvSpPr>
          <p:cNvPr id="4" name="Date Placeholder 3"/>
          <p:cNvSpPr>
            <a:spLocks noGrp="1"/>
          </p:cNvSpPr>
          <p:nvPr>
            <p:ph type="dt" sz="half" idx="10"/>
          </p:nvPr>
        </p:nvSpPr>
        <p:spPr/>
        <p:txBody>
          <a:bodyPr/>
          <a:lstStyle/>
          <a:p>
            <a:fld id="{C0D05A74-59FF-4490-A4D1-9A45B3ECE38E}" type="datetimeFigureOut">
              <a:rPr lang="el-GR" smtClean="0"/>
              <a:t>4/8/2007</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54FE17CE-B0E5-490C-B225-7DED2251FA0B}" type="slidenum">
              <a:rPr lang="el-GR" smtClean="0"/>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Date Placeholder 3"/>
          <p:cNvSpPr>
            <a:spLocks noGrp="1"/>
          </p:cNvSpPr>
          <p:nvPr>
            <p:ph type="dt" sz="half" idx="10"/>
          </p:nvPr>
        </p:nvSpPr>
        <p:spPr/>
        <p:txBody>
          <a:bodyPr/>
          <a:lstStyle/>
          <a:p>
            <a:fld id="{C0D05A74-59FF-4490-A4D1-9A45B3ECE38E}" type="datetimeFigureOut">
              <a:rPr lang="el-GR" smtClean="0"/>
              <a:t>4/8/2007</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54FE17CE-B0E5-490C-B225-7DED2251FA0B}" type="slidenum">
              <a:rPr lang="el-GR" smtClean="0"/>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Κατακόρυφος τίτλος και Κείμενο">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C0D05A74-59FF-4490-A4D1-9A45B3ECE38E}" type="datetimeFigureOut">
              <a:rPr lang="el-GR" smtClean="0"/>
              <a:t>4/8/2007</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54FE17CE-B0E5-490C-B225-7DED2251FA0B}" type="slidenum">
              <a:rPr lang="el-GR" smtClean="0"/>
              <a:t>‹#›</a:t>
            </a:fld>
            <a:endParaRPr lang="el-GR"/>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1"/>
            <a:ext cx="2057400" cy="4487333"/>
          </a:xfrm>
        </p:spPr>
        <p:txBody>
          <a:bodyPr vert="eaVert" anchor="ctr"/>
          <a:lstStyle>
            <a:lvl1pPr algn="l">
              <a:defRPr>
                <a:solidFill>
                  <a:schemeClr val="tx2"/>
                </a:solidFill>
              </a:defRPr>
            </a:lvl1pPr>
          </a:lstStyle>
          <a:p>
            <a:r>
              <a:rPr lang="el-GR" smtClean="0"/>
              <a:t>Στυλ κύριου τίτλου</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Date Placeholder 3"/>
          <p:cNvSpPr>
            <a:spLocks noGrp="1"/>
          </p:cNvSpPr>
          <p:nvPr>
            <p:ph type="dt" sz="half" idx="10"/>
          </p:nvPr>
        </p:nvSpPr>
        <p:spPr/>
        <p:txBody>
          <a:bodyPr/>
          <a:lstStyle/>
          <a:p>
            <a:fld id="{C0D05A74-59FF-4490-A4D1-9A45B3ECE38E}" type="datetimeFigureOut">
              <a:rPr lang="el-GR" smtClean="0"/>
              <a:t>4/8/2007</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54FE17CE-B0E5-490C-B225-7DED2251FA0B}" type="slidenum">
              <a:rPr lang="el-GR" smtClean="0"/>
              <a:t>‹#›</a:t>
            </a:fld>
            <a:endParaRPr lang="el-GR"/>
          </a:p>
        </p:txBody>
      </p:sp>
      <p:sp>
        <p:nvSpPr>
          <p:cNvPr id="7" name="Title 6"/>
          <p:cNvSpPr>
            <a:spLocks noGrp="1"/>
          </p:cNvSpPr>
          <p:nvPr>
            <p:ph type="title"/>
          </p:nvPr>
        </p:nvSpPr>
        <p:spPr/>
        <p:txBody>
          <a:bodyPr/>
          <a:lstStyle/>
          <a:p>
            <a:r>
              <a:rPr lang="el-GR" smtClean="0"/>
              <a:t>Στυλ κύριου τίτλου</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9"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9" y="4087563"/>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5"/>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6"/>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l-GR" smtClean="0"/>
              <a:t>Στυλ κύριου τίτλου</a:t>
            </a:r>
            <a:endParaRPr lang="en-US" dirty="0"/>
          </a:p>
        </p:txBody>
      </p:sp>
      <p:sp>
        <p:nvSpPr>
          <p:cNvPr id="3" name="Text Placeholder 2"/>
          <p:cNvSpPr>
            <a:spLocks noGrp="1"/>
          </p:cNvSpPr>
          <p:nvPr>
            <p:ph type="body" idx="1"/>
          </p:nvPr>
        </p:nvSpPr>
        <p:spPr>
          <a:xfrm>
            <a:off x="1367366" y="1437449"/>
            <a:ext cx="6417735"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Date Placeholder 3"/>
          <p:cNvSpPr>
            <a:spLocks noGrp="1"/>
          </p:cNvSpPr>
          <p:nvPr>
            <p:ph type="dt" sz="half" idx="10"/>
          </p:nvPr>
        </p:nvSpPr>
        <p:spPr/>
        <p:txBody>
          <a:bodyPr/>
          <a:lstStyle/>
          <a:p>
            <a:fld id="{C0D05A74-59FF-4490-A4D1-9A45B3ECE38E}" type="datetimeFigureOut">
              <a:rPr lang="el-GR" smtClean="0"/>
              <a:t>4/8/2007</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54FE17CE-B0E5-490C-B225-7DED2251FA0B}" type="slidenum">
              <a:rPr lang="el-GR" smtClean="0"/>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a:p>
        </p:txBody>
      </p:sp>
      <p:sp>
        <p:nvSpPr>
          <p:cNvPr id="5" name="Date Placeholder 4"/>
          <p:cNvSpPr>
            <a:spLocks noGrp="1"/>
          </p:cNvSpPr>
          <p:nvPr>
            <p:ph type="dt" sz="half" idx="10"/>
          </p:nvPr>
        </p:nvSpPr>
        <p:spPr/>
        <p:txBody>
          <a:bodyPr/>
          <a:lstStyle/>
          <a:p>
            <a:fld id="{C0D05A74-59FF-4490-A4D1-9A45B3ECE38E}" type="datetimeFigureOut">
              <a:rPr lang="el-GR" smtClean="0"/>
              <a:t>4/8/2007</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54FE17CE-B0E5-490C-B225-7DED2251FA0B}" type="slidenum">
              <a:rPr lang="el-GR" smtClean="0"/>
              <a:t>‹#›</a:t>
            </a:fld>
            <a:endParaRPr lang="el-GR"/>
          </a:p>
        </p:txBody>
      </p:sp>
      <p:sp>
        <p:nvSpPr>
          <p:cNvPr id="9" name="Content Placeholder 8"/>
          <p:cNvSpPr>
            <a:spLocks noGrp="1"/>
          </p:cNvSpPr>
          <p:nvPr>
            <p:ph sz="quarter" idx="13"/>
          </p:nvPr>
        </p:nvSpPr>
        <p:spPr>
          <a:xfrm>
            <a:off x="676655" y="2679192"/>
            <a:ext cx="3822192" cy="3447288"/>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l-GR" smtClean="0"/>
              <a:t>Στυλ κύριου τίτλου</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Content Placeholder 3"/>
          <p:cNvSpPr>
            <a:spLocks noGrp="1"/>
          </p:cNvSpPr>
          <p:nvPr>
            <p:ph sz="half" idx="2"/>
          </p:nvPr>
        </p:nvSpPr>
        <p:spPr>
          <a:xfrm>
            <a:off x="677334" y="3429001"/>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Content Placeholder 5"/>
          <p:cNvSpPr>
            <a:spLocks noGrp="1"/>
          </p:cNvSpPr>
          <p:nvPr>
            <p:ph sz="quarter" idx="4"/>
          </p:nvPr>
        </p:nvSpPr>
        <p:spPr>
          <a:xfrm>
            <a:off x="4645025" y="3429001"/>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7" name="Date Placeholder 6"/>
          <p:cNvSpPr>
            <a:spLocks noGrp="1"/>
          </p:cNvSpPr>
          <p:nvPr>
            <p:ph type="dt" sz="half" idx="10"/>
          </p:nvPr>
        </p:nvSpPr>
        <p:spPr/>
        <p:txBody>
          <a:bodyPr/>
          <a:lstStyle/>
          <a:p>
            <a:fld id="{C0D05A74-59FF-4490-A4D1-9A45B3ECE38E}" type="datetimeFigureOut">
              <a:rPr lang="el-GR" smtClean="0"/>
              <a:t>4/8/2007</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54FE17CE-B0E5-490C-B225-7DED2251FA0B}" type="slidenum">
              <a:rPr lang="el-GR" smtClean="0"/>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a:p>
        </p:txBody>
      </p:sp>
      <p:sp>
        <p:nvSpPr>
          <p:cNvPr id="3" name="Date Placeholder 2"/>
          <p:cNvSpPr>
            <a:spLocks noGrp="1"/>
          </p:cNvSpPr>
          <p:nvPr>
            <p:ph type="dt" sz="half" idx="10"/>
          </p:nvPr>
        </p:nvSpPr>
        <p:spPr/>
        <p:txBody>
          <a:bodyPr/>
          <a:lstStyle/>
          <a:p>
            <a:fld id="{C0D05A74-59FF-4490-A4D1-9A45B3ECE38E}" type="datetimeFigureOut">
              <a:rPr lang="el-GR" smtClean="0"/>
              <a:t>4/8/2007</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54FE17CE-B0E5-490C-B225-7DED2251FA0B}" type="slidenum">
              <a:rPr lang="el-GR" smtClean="0"/>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Κενή">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2"/>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C0D05A74-59FF-4490-A4D1-9A45B3ECE38E}" type="datetimeFigureOut">
              <a:rPr lang="el-GR" smtClean="0"/>
              <a:t>4/8/2007</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54FE17CE-B0E5-490C-B225-7DED2251FA0B}" type="slidenum">
              <a:rPr lang="el-GR" smtClean="0"/>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C0D05A74-59FF-4490-A4D1-9A45B3ECE38E}" type="datetimeFigureOut">
              <a:rPr lang="el-GR" smtClean="0"/>
              <a:t>4/8/2007</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54FE17CE-B0E5-490C-B225-7DED2251FA0B}" type="slidenum">
              <a:rPr lang="el-GR" smtClean="0"/>
              <a:t>‹#›</a:t>
            </a:fld>
            <a:endParaRPr lang="el-GR"/>
          </a:p>
        </p:txBody>
      </p:sp>
      <p:sp>
        <p:nvSpPr>
          <p:cNvPr id="4" name="Text Placeholder 3"/>
          <p:cNvSpPr>
            <a:spLocks noGrp="1"/>
          </p:cNvSpPr>
          <p:nvPr>
            <p:ph type="body" sz="half" idx="2"/>
          </p:nvPr>
        </p:nvSpPr>
        <p:spPr>
          <a:xfrm>
            <a:off x="914400" y="3581401"/>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l-GR" smtClean="0"/>
              <a:t>Στυλ κύριου τίτλου</a:t>
            </a:r>
            <a:endParaRPr lang="en-US" dirty="0"/>
          </a:p>
        </p:txBody>
      </p:sp>
      <p:sp>
        <p:nvSpPr>
          <p:cNvPr id="3" name="Content Placeholder 2"/>
          <p:cNvSpPr>
            <a:spLocks noGrp="1"/>
          </p:cNvSpPr>
          <p:nvPr>
            <p:ph idx="1"/>
          </p:nvPr>
        </p:nvSpPr>
        <p:spPr>
          <a:xfrm>
            <a:off x="4651963"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6" y="338667"/>
            <a:ext cx="3812645" cy="2429934"/>
          </a:xfrm>
        </p:spPr>
        <p:txBody>
          <a:bodyPr anchor="b">
            <a:normAutofit/>
          </a:bodyPr>
          <a:lstStyle>
            <a:lvl1pPr algn="l">
              <a:defRPr sz="2800" b="0">
                <a:solidFill>
                  <a:srgbClr val="FFFFFF"/>
                </a:solidFill>
              </a:defRPr>
            </a:lvl1pPr>
          </a:lstStyle>
          <a:p>
            <a:r>
              <a:rPr lang="el-GR" smtClean="0"/>
              <a:t>Στυλ κύριου τίτλου</a:t>
            </a:r>
            <a:endParaRPr lang="en-US" dirty="0"/>
          </a:p>
        </p:txBody>
      </p:sp>
      <p:sp>
        <p:nvSpPr>
          <p:cNvPr id="4" name="Text Placeholder 3"/>
          <p:cNvSpPr>
            <a:spLocks noGrp="1"/>
          </p:cNvSpPr>
          <p:nvPr>
            <p:ph type="body" sz="half" idx="2"/>
          </p:nvPr>
        </p:nvSpPr>
        <p:spPr>
          <a:xfrm>
            <a:off x="4868333" y="2785534"/>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Date Placeholder 4"/>
          <p:cNvSpPr>
            <a:spLocks noGrp="1"/>
          </p:cNvSpPr>
          <p:nvPr>
            <p:ph type="dt" sz="half" idx="10"/>
          </p:nvPr>
        </p:nvSpPr>
        <p:spPr/>
        <p:txBody>
          <a:bodyPr/>
          <a:lstStyle/>
          <a:p>
            <a:fld id="{C0D05A74-59FF-4490-A4D1-9A45B3ECE38E}" type="datetimeFigureOut">
              <a:rPr lang="el-GR" smtClean="0"/>
              <a:t>4/8/2007</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54FE17CE-B0E5-490C-B225-7DED2251FA0B}" type="slidenum">
              <a:rPr lang="el-GR" smtClean="0"/>
              <a:t>‹#›</a:t>
            </a:fld>
            <a:endParaRPr lang="el-GR"/>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l-GR" smtClean="0"/>
              <a:t>Κάντε κλικ στο εικονίδιο για να προσθέσετε μια εικόνα</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30"/>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l-GR" smtClean="0"/>
              <a:t>Στυλ κύριου τίτλου</a:t>
            </a:r>
            <a:endParaRPr lang="en-US" dirty="0"/>
          </a:p>
        </p:txBody>
      </p:sp>
      <p:sp>
        <p:nvSpPr>
          <p:cNvPr id="4" name="Date Placeholder 3"/>
          <p:cNvSpPr>
            <a:spLocks noGrp="1"/>
          </p:cNvSpPr>
          <p:nvPr>
            <p:ph type="dt" sz="half" idx="2"/>
          </p:nvPr>
        </p:nvSpPr>
        <p:spPr>
          <a:xfrm>
            <a:off x="5163672" y="6250165"/>
            <a:ext cx="3786691" cy="365125"/>
          </a:xfrm>
          <a:prstGeom prst="rect">
            <a:avLst/>
          </a:prstGeom>
        </p:spPr>
        <p:txBody>
          <a:bodyPr vert="horz" lIns="91440" tIns="45720" rIns="91440" bIns="45720" rtlCol="0" anchor="ctr"/>
          <a:lstStyle>
            <a:lvl1pPr algn="r">
              <a:defRPr sz="1000">
                <a:solidFill>
                  <a:schemeClr val="tx2"/>
                </a:solidFill>
              </a:defRPr>
            </a:lvl1pPr>
          </a:lstStyle>
          <a:p>
            <a:fld id="{C0D05A74-59FF-4490-A4D1-9A45B3ECE38E}" type="datetimeFigureOut">
              <a:rPr lang="el-GR" smtClean="0"/>
              <a:t>4/8/2007</a:t>
            </a:fld>
            <a:endParaRPr lang="el-GR"/>
          </a:p>
        </p:txBody>
      </p:sp>
      <p:sp>
        <p:nvSpPr>
          <p:cNvPr id="5" name="Footer Placeholder 4"/>
          <p:cNvSpPr>
            <a:spLocks noGrp="1"/>
          </p:cNvSpPr>
          <p:nvPr>
            <p:ph type="ftr" sz="quarter" idx="3"/>
          </p:nvPr>
        </p:nvSpPr>
        <p:spPr>
          <a:xfrm>
            <a:off x="193639" y="6250165"/>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l-GR"/>
          </a:p>
        </p:txBody>
      </p:sp>
      <p:sp>
        <p:nvSpPr>
          <p:cNvPr id="6" name="Slide Number Placeholder 5"/>
          <p:cNvSpPr>
            <a:spLocks noGrp="1"/>
          </p:cNvSpPr>
          <p:nvPr>
            <p:ph type="sldNum" sz="quarter" idx="4"/>
          </p:nvPr>
        </p:nvSpPr>
        <p:spPr>
          <a:xfrm>
            <a:off x="3991088" y="6250164"/>
            <a:ext cx="1161827" cy="365125"/>
          </a:xfrm>
          <a:prstGeom prst="rect">
            <a:avLst/>
          </a:prstGeom>
        </p:spPr>
        <p:txBody>
          <a:bodyPr vert="horz" lIns="91440" tIns="45720" rIns="91440" bIns="45720" rtlCol="0" anchor="ctr"/>
          <a:lstStyle>
            <a:lvl1pPr algn="ctr">
              <a:defRPr sz="1000">
                <a:solidFill>
                  <a:schemeClr val="tx2"/>
                </a:solidFill>
              </a:defRPr>
            </a:lvl1pPr>
          </a:lstStyle>
          <a:p>
            <a:fld id="{54FE17CE-B0E5-490C-B225-7DED2251FA0B}" type="slidenum">
              <a:rPr lang="el-GR" smtClean="0"/>
              <a:t>‹#›</a:t>
            </a:fld>
            <a:endParaRPr lang="el-GR"/>
          </a:p>
        </p:txBody>
      </p:sp>
      <p:sp>
        <p:nvSpPr>
          <p:cNvPr id="3" name="Text Placeholder 2"/>
          <p:cNvSpPr>
            <a:spLocks noGrp="1"/>
          </p:cNvSpPr>
          <p:nvPr>
            <p:ph type="body" idx="1"/>
          </p:nvPr>
        </p:nvSpPr>
        <p:spPr>
          <a:xfrm>
            <a:off x="872068" y="2675467"/>
            <a:ext cx="7408333" cy="3450696"/>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image" Target="../media/image8.jpeg"/><Relationship Id="rId1" Type="http://schemas.openxmlformats.org/officeDocument/2006/relationships/slideLayout" Target="../slideLayouts/slideLayout2.xml"/><Relationship Id="rId4" Type="http://schemas.openxmlformats.org/officeDocument/2006/relationships/image" Target="../media/image10.jp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g"/><Relationship Id="rId1" Type="http://schemas.openxmlformats.org/officeDocument/2006/relationships/slideLayout" Target="../slideLayouts/slideLayout2.xml"/><Relationship Id="rId4" Type="http://schemas.openxmlformats.org/officeDocument/2006/relationships/image" Target="../media/image6.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395536" y="260648"/>
            <a:ext cx="8204448" cy="1658666"/>
          </a:xfrm>
        </p:spPr>
        <p:txBody>
          <a:bodyPr>
            <a:prstTxWarp prst="textInflateTop">
              <a:avLst/>
            </a:prstTxWarp>
            <a:normAutofit/>
          </a:bodyPr>
          <a:lstStyle/>
          <a:p>
            <a:r>
              <a:rPr lang="el-GR" sz="4300" dirty="0" smtClean="0">
                <a:ln w="10160">
                  <a:solidFill>
                    <a:schemeClr val="accent1"/>
                  </a:solidFill>
                  <a:prstDash val="solid"/>
                </a:ln>
                <a:effectLst>
                  <a:outerShdw blurRad="38100" dist="32000" dir="5400000" algn="tl">
                    <a:srgbClr val="000000">
                      <a:alpha val="30000"/>
                    </a:srgbClr>
                  </a:outerShdw>
                </a:effectLst>
                <a:latin typeface="Corbel" pitchFamily="34" charset="0"/>
              </a:rPr>
              <a:t>1</a:t>
            </a:r>
            <a:r>
              <a:rPr lang="el-GR" sz="4300" baseline="30000" dirty="0" smtClean="0">
                <a:ln w="10160">
                  <a:solidFill>
                    <a:schemeClr val="accent1"/>
                  </a:solidFill>
                  <a:prstDash val="solid"/>
                </a:ln>
                <a:effectLst>
                  <a:outerShdw blurRad="38100" dist="32000" dir="5400000" algn="tl">
                    <a:srgbClr val="000000">
                      <a:alpha val="30000"/>
                    </a:srgbClr>
                  </a:outerShdw>
                </a:effectLst>
                <a:latin typeface="Corbel" pitchFamily="34" charset="0"/>
              </a:rPr>
              <a:t>ο</a:t>
            </a:r>
            <a:r>
              <a:rPr lang="el-GR" sz="4300" dirty="0" smtClean="0">
                <a:ln w="10160">
                  <a:solidFill>
                    <a:schemeClr val="accent1"/>
                  </a:solidFill>
                  <a:prstDash val="solid"/>
                </a:ln>
                <a:effectLst>
                  <a:outerShdw blurRad="38100" dist="32000" dir="5400000" algn="tl">
                    <a:srgbClr val="000000">
                      <a:alpha val="30000"/>
                    </a:srgbClr>
                  </a:outerShdw>
                </a:effectLst>
                <a:latin typeface="Corbel" pitchFamily="34" charset="0"/>
              </a:rPr>
              <a:t>  ΕΠΑΛ ΜΥΡΙΝΑΣ </a:t>
            </a:r>
            <a:br>
              <a:rPr lang="el-GR" sz="4300" dirty="0" smtClean="0">
                <a:ln w="10160">
                  <a:solidFill>
                    <a:schemeClr val="accent1"/>
                  </a:solidFill>
                  <a:prstDash val="solid"/>
                </a:ln>
                <a:effectLst>
                  <a:outerShdw blurRad="38100" dist="32000" dir="5400000" algn="tl">
                    <a:srgbClr val="000000">
                      <a:alpha val="30000"/>
                    </a:srgbClr>
                  </a:outerShdw>
                </a:effectLst>
                <a:latin typeface="Corbel" pitchFamily="34" charset="0"/>
              </a:rPr>
            </a:br>
            <a:r>
              <a:rPr lang="el-GR" sz="3000" dirty="0" smtClean="0">
                <a:ln w="10160">
                  <a:solidFill>
                    <a:schemeClr val="accent1"/>
                  </a:solidFill>
                  <a:prstDash val="solid"/>
                </a:ln>
                <a:effectLst>
                  <a:outerShdw blurRad="38100" dist="32000" dir="5400000" algn="tl">
                    <a:srgbClr val="000000">
                      <a:alpha val="30000"/>
                    </a:srgbClr>
                  </a:outerShdw>
                </a:effectLst>
                <a:latin typeface="Corbel" pitchFamily="34" charset="0"/>
              </a:rPr>
              <a:t>ΕΡΕΥΝΗΤΙΚΗ ΕΡΓΑΣΙΑ</a:t>
            </a:r>
            <a:endParaRPr lang="el-GR" sz="3000" dirty="0">
              <a:ln w="10160">
                <a:solidFill>
                  <a:schemeClr val="accent1"/>
                </a:solidFill>
                <a:prstDash val="solid"/>
              </a:ln>
              <a:effectLst>
                <a:outerShdw blurRad="38100" dist="32000" dir="5400000" algn="tl">
                  <a:srgbClr val="000000">
                    <a:alpha val="30000"/>
                  </a:srgbClr>
                </a:outerShdw>
              </a:effectLst>
              <a:latin typeface="Corbel" pitchFamily="34" charset="0"/>
            </a:endParaRPr>
          </a:p>
        </p:txBody>
      </p:sp>
      <p:sp>
        <p:nvSpPr>
          <p:cNvPr id="4" name="Υπότιτλος 3"/>
          <p:cNvSpPr>
            <a:spLocks noGrp="1"/>
          </p:cNvSpPr>
          <p:nvPr>
            <p:ph type="subTitle" idx="1"/>
          </p:nvPr>
        </p:nvSpPr>
        <p:spPr>
          <a:xfrm>
            <a:off x="287016" y="2348880"/>
            <a:ext cx="8533456" cy="3888432"/>
          </a:xfrm>
        </p:spPr>
        <p:txBody>
          <a:bodyPr/>
          <a:lstStyle/>
          <a:p>
            <a:pPr marL="27432" lvl="0" algn="l">
              <a:spcBef>
                <a:spcPts val="600"/>
              </a:spcBef>
              <a:buClr>
                <a:srgbClr val="3891A7"/>
              </a:buClr>
              <a:buSzPct val="80000"/>
            </a:pPr>
            <a:r>
              <a:rPr lang="el-GR" sz="2600" b="1" dirty="0" smtClean="0">
                <a:solidFill>
                  <a:srgbClr val="4F271C">
                    <a:shade val="30000"/>
                    <a:satMod val="150000"/>
                  </a:srgbClr>
                </a:solidFill>
                <a:latin typeface="Corbel"/>
              </a:rPr>
              <a:t>ΘΕΜΑ</a:t>
            </a:r>
            <a:r>
              <a:rPr lang="el-GR" sz="2600" b="1" dirty="0">
                <a:solidFill>
                  <a:srgbClr val="4F271C">
                    <a:shade val="30000"/>
                    <a:satMod val="150000"/>
                  </a:srgbClr>
                </a:solidFill>
                <a:latin typeface="Corbel"/>
              </a:rPr>
              <a:t>: «Μύθοι και θρύλοι της Λήμνου</a:t>
            </a:r>
            <a:r>
              <a:rPr lang="el-GR" sz="2600" b="1" dirty="0" smtClean="0">
                <a:solidFill>
                  <a:srgbClr val="4F271C">
                    <a:shade val="30000"/>
                    <a:satMod val="150000"/>
                  </a:srgbClr>
                </a:solidFill>
                <a:latin typeface="Corbel"/>
              </a:rPr>
              <a:t>»</a:t>
            </a:r>
          </a:p>
          <a:p>
            <a:pPr marL="541782" lvl="0" indent="-514350" algn="l">
              <a:spcBef>
                <a:spcPts val="600"/>
              </a:spcBef>
              <a:buClr>
                <a:srgbClr val="3891A7"/>
              </a:buClr>
              <a:buSzPct val="80000"/>
              <a:buFont typeface="+mj-lt"/>
              <a:buAutoNum type="arabicPeriod"/>
            </a:pPr>
            <a:endParaRPr lang="el-GR" sz="2600" dirty="0" smtClean="0">
              <a:solidFill>
                <a:srgbClr val="4F271C">
                  <a:shade val="30000"/>
                  <a:satMod val="150000"/>
                </a:srgbClr>
              </a:solidFill>
              <a:latin typeface="Corbel"/>
            </a:endParaRPr>
          </a:p>
          <a:p>
            <a:pPr marL="541782" lvl="0" indent="-514350" algn="l">
              <a:spcBef>
                <a:spcPts val="600"/>
              </a:spcBef>
              <a:buClr>
                <a:srgbClr val="3891A7"/>
              </a:buClr>
              <a:buSzPct val="80000"/>
              <a:buFont typeface="+mj-lt"/>
              <a:buAutoNum type="arabicPeriod"/>
            </a:pPr>
            <a:r>
              <a:rPr lang="el-GR" sz="2600" dirty="0" smtClean="0">
                <a:solidFill>
                  <a:srgbClr val="4F271C">
                    <a:shade val="30000"/>
                    <a:satMod val="150000"/>
                  </a:srgbClr>
                </a:solidFill>
                <a:latin typeface="Corbel"/>
              </a:rPr>
              <a:t>Αναστασία Παλατιανού </a:t>
            </a:r>
          </a:p>
          <a:p>
            <a:pPr marL="541782" lvl="0" indent="-514350" algn="l">
              <a:spcBef>
                <a:spcPts val="600"/>
              </a:spcBef>
              <a:buClr>
                <a:srgbClr val="3891A7"/>
              </a:buClr>
              <a:buSzPct val="80000"/>
              <a:buFont typeface="+mj-lt"/>
              <a:buAutoNum type="arabicPeriod"/>
            </a:pPr>
            <a:r>
              <a:rPr lang="el-GR" sz="2600" dirty="0" err="1" smtClean="0">
                <a:solidFill>
                  <a:srgbClr val="4F271C">
                    <a:shade val="30000"/>
                    <a:satMod val="150000"/>
                  </a:srgbClr>
                </a:solidFill>
                <a:latin typeface="Corbel"/>
              </a:rPr>
              <a:t>Μιχαλοπούλου</a:t>
            </a:r>
            <a:r>
              <a:rPr lang="el-GR" sz="2600" dirty="0" smtClean="0">
                <a:solidFill>
                  <a:srgbClr val="4F271C">
                    <a:shade val="30000"/>
                    <a:satMod val="150000"/>
                  </a:srgbClr>
                </a:solidFill>
                <a:latin typeface="Corbel"/>
              </a:rPr>
              <a:t> Ευγενία</a:t>
            </a:r>
          </a:p>
          <a:p>
            <a:pPr marL="541782" lvl="0" indent="-514350" algn="l">
              <a:spcBef>
                <a:spcPts val="600"/>
              </a:spcBef>
              <a:buClr>
                <a:srgbClr val="3891A7"/>
              </a:buClr>
              <a:buSzPct val="80000"/>
              <a:buFont typeface="+mj-lt"/>
              <a:buAutoNum type="arabicPeriod"/>
            </a:pPr>
            <a:r>
              <a:rPr lang="el-GR" sz="2600" dirty="0" err="1" smtClean="0">
                <a:solidFill>
                  <a:srgbClr val="4F271C">
                    <a:shade val="30000"/>
                    <a:satMod val="150000"/>
                  </a:srgbClr>
                </a:solidFill>
                <a:latin typeface="Corbel"/>
              </a:rPr>
              <a:t>Μπλιά</a:t>
            </a:r>
            <a:r>
              <a:rPr lang="el-GR" sz="2600" dirty="0" smtClean="0">
                <a:solidFill>
                  <a:srgbClr val="4F271C">
                    <a:shade val="30000"/>
                    <a:satMod val="150000"/>
                  </a:srgbClr>
                </a:solidFill>
                <a:latin typeface="Corbel"/>
              </a:rPr>
              <a:t> Ζωή</a:t>
            </a:r>
          </a:p>
          <a:p>
            <a:pPr marL="541782" lvl="0" indent="-514350" algn="l">
              <a:spcBef>
                <a:spcPts val="600"/>
              </a:spcBef>
              <a:buClr>
                <a:srgbClr val="3891A7"/>
              </a:buClr>
              <a:buSzPct val="80000"/>
              <a:buFont typeface="+mj-lt"/>
              <a:buAutoNum type="arabicPeriod"/>
            </a:pPr>
            <a:r>
              <a:rPr lang="el-GR" sz="2600" dirty="0" err="1" smtClean="0">
                <a:solidFill>
                  <a:srgbClr val="4F271C">
                    <a:shade val="30000"/>
                    <a:satMod val="150000"/>
                  </a:srgbClr>
                </a:solidFill>
                <a:latin typeface="Corbel"/>
              </a:rPr>
              <a:t>Βολάρης</a:t>
            </a:r>
            <a:r>
              <a:rPr lang="el-GR" sz="2600" dirty="0" smtClean="0">
                <a:solidFill>
                  <a:srgbClr val="4F271C">
                    <a:shade val="30000"/>
                    <a:satMod val="150000"/>
                  </a:srgbClr>
                </a:solidFill>
                <a:latin typeface="Corbel"/>
              </a:rPr>
              <a:t> Παναγιώτης</a:t>
            </a:r>
            <a:endParaRPr lang="el-GR" sz="2600" dirty="0">
              <a:solidFill>
                <a:srgbClr val="4F271C">
                  <a:shade val="30000"/>
                  <a:satMod val="150000"/>
                </a:srgbClr>
              </a:solidFill>
              <a:latin typeface="Corbel"/>
            </a:endParaRPr>
          </a:p>
          <a:p>
            <a:pPr marL="514350" indent="-514350" algn="l">
              <a:buFont typeface="+mj-lt"/>
              <a:buAutoNum type="arabicPeriod"/>
            </a:pPr>
            <a:endParaRPr lang="el-GR" dirty="0" smtClean="0">
              <a:solidFill>
                <a:srgbClr val="5C5C5C"/>
              </a:solidFill>
            </a:endParaRPr>
          </a:p>
          <a:p>
            <a:pPr marL="514350" indent="-514350" algn="l">
              <a:buFont typeface="+mj-lt"/>
              <a:buAutoNum type="arabicPeriod"/>
            </a:pPr>
            <a:endParaRPr lang="el-GR" dirty="0">
              <a:solidFill>
                <a:srgbClr val="5C5C5C"/>
              </a:solidFill>
            </a:endParaRPr>
          </a:p>
        </p:txBody>
      </p:sp>
    </p:spTree>
    <p:extLst>
      <p:ext uri="{BB962C8B-B14F-4D97-AF65-F5344CB8AC3E}">
        <p14:creationId xmlns:p14="http://schemas.microsoft.com/office/powerpoint/2010/main" val="1905451217"/>
      </p:ext>
    </p:extLst>
  </p:cSld>
  <p:clrMapOvr>
    <a:masterClrMapping/>
  </p:clrMapOvr>
  <mc:AlternateContent xmlns:mc="http://schemas.openxmlformats.org/markup-compatibility/2006" xmlns:p14="http://schemas.microsoft.com/office/powerpoint/2010/main">
    <mc:Choice Requires="p14">
      <p:transition spd="slow" p14:dur="4400" advTm="5000">
        <p14:honeycomb/>
      </p:transition>
    </mc:Choice>
    <mc:Fallback xmlns="">
      <p:transition spd="slow" advTm="5000">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20216" y="1556793"/>
            <a:ext cx="3466728" cy="4525963"/>
          </a:xfrm>
        </p:spPr>
        <p:txBody>
          <a:bodyPr>
            <a:normAutofit/>
          </a:bodyPr>
          <a:lstStyle/>
          <a:p>
            <a:pPr marL="0" lvl="0" indent="0" algn="ctr">
              <a:buNone/>
            </a:pPr>
            <a:r>
              <a:rPr lang="el-GR" b="1" u="sng" dirty="0">
                <a:solidFill>
                  <a:schemeClr val="accent5">
                    <a:lumMod val="75000"/>
                  </a:schemeClr>
                </a:solidFill>
                <a:latin typeface="Corbel" pitchFamily="34" charset="0"/>
              </a:rPr>
              <a:t>Η ερωτευμένη Βασίλισσα &amp; η χρυσή </a:t>
            </a:r>
            <a:r>
              <a:rPr lang="el-GR" b="1" u="sng" dirty="0" err="1">
                <a:solidFill>
                  <a:schemeClr val="accent5">
                    <a:lumMod val="75000"/>
                  </a:schemeClr>
                </a:solidFill>
                <a:latin typeface="Corbel" pitchFamily="34" charset="0"/>
              </a:rPr>
              <a:t>γουρουνοπούλα</a:t>
            </a:r>
            <a:endParaRPr lang="el-GR" b="1" u="sng" dirty="0">
              <a:solidFill>
                <a:schemeClr val="accent5">
                  <a:lumMod val="75000"/>
                </a:schemeClr>
              </a:solidFill>
              <a:latin typeface="Corbel" pitchFamily="34" charset="0"/>
            </a:endParaRPr>
          </a:p>
          <a:p>
            <a:endParaRPr lang="el-GR" dirty="0" smtClean="0"/>
          </a:p>
          <a:p>
            <a:pPr lvl="0"/>
            <a:r>
              <a:rPr lang="el-GR" sz="2200" b="1" dirty="0" smtClean="0">
                <a:solidFill>
                  <a:schemeClr val="accent5">
                    <a:lumMod val="75000"/>
                  </a:schemeClr>
                </a:solidFill>
                <a:latin typeface="Corbel" pitchFamily="34" charset="0"/>
              </a:rPr>
              <a:t>Καμίνια, Υψιπύλη, βασίλισσα της Φρυγίας, άρρωστη, ερωτευμένη, χρυσή γουρούνα, φιλοξενία </a:t>
            </a:r>
            <a:r>
              <a:rPr lang="el-GR" sz="2200" b="1" dirty="0" err="1" smtClean="0">
                <a:solidFill>
                  <a:schemeClr val="accent5">
                    <a:lumMod val="75000"/>
                  </a:schemeClr>
                </a:solidFill>
                <a:latin typeface="Corbel" pitchFamily="34" charset="0"/>
              </a:rPr>
              <a:t>Λημνιών</a:t>
            </a:r>
            <a:r>
              <a:rPr lang="el-GR" sz="2200" b="1" dirty="0" smtClean="0">
                <a:solidFill>
                  <a:schemeClr val="accent5">
                    <a:lumMod val="75000"/>
                  </a:schemeClr>
                </a:solidFill>
                <a:latin typeface="Corbel" pitchFamily="34" charset="0"/>
              </a:rPr>
              <a:t>.  </a:t>
            </a:r>
            <a:endParaRPr lang="el-GR" sz="2200" b="1" u="sng" dirty="0">
              <a:solidFill>
                <a:schemeClr val="accent5">
                  <a:lumMod val="75000"/>
                </a:schemeClr>
              </a:solidFill>
              <a:latin typeface="Corbel" pitchFamily="34" charset="0"/>
            </a:endParaRPr>
          </a:p>
          <a:p>
            <a:endParaRPr lang="el-GR" dirty="0"/>
          </a:p>
        </p:txBody>
      </p:sp>
      <p:sp>
        <p:nvSpPr>
          <p:cNvPr id="2" name="Τίτλος 1"/>
          <p:cNvSpPr>
            <a:spLocks noGrp="1"/>
          </p:cNvSpPr>
          <p:nvPr>
            <p:ph type="title"/>
          </p:nvPr>
        </p:nvSpPr>
        <p:spPr>
          <a:xfrm>
            <a:off x="395536" y="404664"/>
            <a:ext cx="8229600" cy="1252728"/>
          </a:xfrm>
        </p:spPr>
        <p:txBody>
          <a:bodyPr>
            <a:prstTxWarp prst="textChevron">
              <a:avLst/>
            </a:prstTxWarp>
            <a:scene3d>
              <a:camera prst="orthographicFront"/>
              <a:lightRig rig="glow" dir="tl">
                <a:rot lat="0" lon="0" rev="5400000"/>
              </a:lightRig>
            </a:scene3d>
            <a:sp3d contourW="12700">
              <a:bevelT w="25400" h="25400"/>
              <a:contourClr>
                <a:schemeClr val="accent6">
                  <a:shade val="73000"/>
                </a:schemeClr>
              </a:contourClr>
            </a:sp3d>
          </a:bodyPr>
          <a:lstStyle/>
          <a:p>
            <a:r>
              <a:rPr lang="el-GR" sz="43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Corbel"/>
              </a:rPr>
              <a:t>Μύθοι και θρύλοι της Λήμνου</a:t>
            </a:r>
            <a:endParaRPr lang="el-GR"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pic>
        <p:nvPicPr>
          <p:cNvPr id="4" name="Εικόνα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851919" y="2038922"/>
            <a:ext cx="1953171" cy="2758230"/>
          </a:xfrm>
          <a:prstGeom prst="rect">
            <a:avLst/>
          </a:prstGeom>
        </p:spPr>
      </p:pic>
      <p:pic>
        <p:nvPicPr>
          <p:cNvPr id="5" name="Εικόνα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084168" y="2090008"/>
            <a:ext cx="2687614" cy="4422330"/>
          </a:xfrm>
          <a:prstGeom prst="rect">
            <a:avLst/>
          </a:prstGeom>
        </p:spPr>
      </p:pic>
      <p:pic>
        <p:nvPicPr>
          <p:cNvPr id="6" name="Εικόνα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748563" y="5013176"/>
            <a:ext cx="2056705" cy="1715186"/>
          </a:xfrm>
          <a:prstGeom prst="rect">
            <a:avLst/>
          </a:prstGeom>
        </p:spPr>
      </p:pic>
    </p:spTree>
    <p:extLst>
      <p:ext uri="{BB962C8B-B14F-4D97-AF65-F5344CB8AC3E}">
        <p14:creationId xmlns:p14="http://schemas.microsoft.com/office/powerpoint/2010/main" val="2954123798"/>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446031" y="2132856"/>
            <a:ext cx="8229600" cy="4525963"/>
          </a:xfrm>
        </p:spPr>
        <p:txBody>
          <a:bodyPr>
            <a:normAutofit/>
          </a:bodyPr>
          <a:lstStyle/>
          <a:p>
            <a:pPr marL="0" indent="0">
              <a:buNone/>
            </a:pPr>
            <a:r>
              <a:rPr lang="el-GR" sz="2400" dirty="0" smtClean="0">
                <a:solidFill>
                  <a:schemeClr val="accent5">
                    <a:lumMod val="75000"/>
                  </a:schemeClr>
                </a:solidFill>
              </a:rPr>
              <a:t>Ευχαριστούμε θερμά την καθηγήτρια του Γενικού Λυκείου Μύρινας που είναι και υπεύθυνη της Βιβλιοθήκης του σχολείου μας (Γενικού κ </a:t>
            </a:r>
            <a:r>
              <a:rPr lang="el-GR" sz="2400" dirty="0" err="1" smtClean="0">
                <a:solidFill>
                  <a:schemeClr val="accent5">
                    <a:lumMod val="75000"/>
                  </a:schemeClr>
                </a:solidFill>
              </a:rPr>
              <a:t>Επα.λ</a:t>
            </a:r>
            <a:r>
              <a:rPr lang="el-GR" sz="2400" dirty="0" smtClean="0">
                <a:solidFill>
                  <a:schemeClr val="accent5">
                    <a:lumMod val="75000"/>
                  </a:schemeClr>
                </a:solidFill>
              </a:rPr>
              <a:t>. Μύρινας)  την κυρία </a:t>
            </a:r>
            <a:r>
              <a:rPr lang="el-GR" sz="2400" dirty="0" err="1" smtClean="0">
                <a:solidFill>
                  <a:schemeClr val="accent5">
                    <a:lumMod val="75000"/>
                  </a:schemeClr>
                </a:solidFill>
              </a:rPr>
              <a:t>Μανουσογιαννάκη</a:t>
            </a:r>
            <a:r>
              <a:rPr lang="el-GR" sz="2400" dirty="0" smtClean="0">
                <a:solidFill>
                  <a:schemeClr val="accent5">
                    <a:lumMod val="75000"/>
                  </a:schemeClr>
                </a:solidFill>
              </a:rPr>
              <a:t>. Ευχαριστούμε ακόμα την Βιβλιοθήκη Καρατζά που μας δέχτηκε στο χώρο της και μας πρόσφερε </a:t>
            </a:r>
            <a:r>
              <a:rPr lang="el-GR" sz="2400" dirty="0" err="1" smtClean="0">
                <a:solidFill>
                  <a:schemeClr val="accent5">
                    <a:lumMod val="75000"/>
                  </a:schemeClr>
                </a:solidFill>
              </a:rPr>
              <a:t>συμαντική</a:t>
            </a:r>
            <a:r>
              <a:rPr lang="el-GR" sz="2400" dirty="0" smtClean="0">
                <a:solidFill>
                  <a:schemeClr val="accent5">
                    <a:lumMod val="75000"/>
                  </a:schemeClr>
                </a:solidFill>
              </a:rPr>
              <a:t> βοήθεια. Επίσης να ευχαριστήσουμε τους ανθρώπους που μας </a:t>
            </a:r>
            <a:r>
              <a:rPr lang="el-GR" sz="2400" dirty="0" err="1" smtClean="0">
                <a:solidFill>
                  <a:schemeClr val="accent5">
                    <a:lumMod val="75000"/>
                  </a:schemeClr>
                </a:solidFill>
              </a:rPr>
              <a:t>δώσαν</a:t>
            </a:r>
            <a:r>
              <a:rPr lang="el-GR" sz="2400" dirty="0" smtClean="0">
                <a:solidFill>
                  <a:schemeClr val="accent5">
                    <a:lumMod val="75000"/>
                  </a:schemeClr>
                </a:solidFill>
              </a:rPr>
              <a:t> μια μικρή συνέντευξη για να ενισχύσουμε τις πληροφορίες μας! Μένει να πούμε ένα μεγάλο ευχαριστώ στους υπεύθυνους καθηγητές μας για την συνεργασία που είχαμε και για την βοήθεια τους. Την κυρία Παγώνη Μαρία και τον κύριο </a:t>
            </a:r>
            <a:r>
              <a:rPr lang="el-GR" sz="2400" dirty="0" err="1" smtClean="0">
                <a:solidFill>
                  <a:schemeClr val="accent5">
                    <a:lumMod val="75000"/>
                  </a:schemeClr>
                </a:solidFill>
              </a:rPr>
              <a:t>Αρίμη</a:t>
            </a:r>
            <a:r>
              <a:rPr lang="el-GR" sz="2400" dirty="0" smtClean="0">
                <a:solidFill>
                  <a:schemeClr val="accent5">
                    <a:lumMod val="75000"/>
                  </a:schemeClr>
                </a:solidFill>
              </a:rPr>
              <a:t> Αθανάσιο. </a:t>
            </a:r>
            <a:endParaRPr lang="el-GR" sz="2400" dirty="0">
              <a:solidFill>
                <a:schemeClr val="accent5">
                  <a:lumMod val="75000"/>
                </a:schemeClr>
              </a:solidFill>
            </a:endParaRPr>
          </a:p>
        </p:txBody>
      </p:sp>
      <p:sp>
        <p:nvSpPr>
          <p:cNvPr id="7" name="Ορθογώνιο 6"/>
          <p:cNvSpPr/>
          <p:nvPr/>
        </p:nvSpPr>
        <p:spPr>
          <a:xfrm>
            <a:off x="107504" y="476672"/>
            <a:ext cx="8906655" cy="1427386"/>
          </a:xfrm>
          <a:prstGeom prst="rect">
            <a:avLst/>
          </a:prstGeom>
          <a:noFill/>
        </p:spPr>
        <p:txBody>
          <a:bodyPr wrap="none" lIns="91440" tIns="45720" rIns="91440" bIns="45720">
            <a:prstTxWarp prst="textChevron">
              <a:avLst/>
            </a:prstTxWarp>
            <a:spAutoFit/>
            <a:scene3d>
              <a:camera prst="orthographicFront"/>
              <a:lightRig rig="glow" dir="tl">
                <a:rot lat="0" lon="0" rev="5400000"/>
              </a:lightRig>
            </a:scene3d>
            <a:sp3d extrusionH="57150" contourW="12700">
              <a:bevelT w="25400" h="25400" prst="softRound"/>
              <a:contourClr>
                <a:schemeClr val="accent6">
                  <a:shade val="73000"/>
                </a:schemeClr>
              </a:contourClr>
            </a:sp3d>
          </a:bodyPr>
          <a:lstStyle/>
          <a:p>
            <a:pPr algn="ctr"/>
            <a:r>
              <a:rPr lang="el-GR" sz="5400" b="1" cap="none" spc="0"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Corbel" pitchFamily="34" charset="0"/>
                <a:ea typeface="+mn-ea"/>
                <a:cs typeface="+mn-cs"/>
              </a:rPr>
              <a:t>Βιβλιογραφία </a:t>
            </a:r>
            <a:r>
              <a:rPr lang="el-GR" sz="5400" b="1" cap="none" spc="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Corbel" pitchFamily="34" charset="0"/>
                <a:ea typeface="+mn-ea"/>
                <a:cs typeface="+mn-cs"/>
              </a:rPr>
              <a:t>ή/και</a:t>
            </a:r>
            <a:br>
              <a:rPr lang="el-GR" sz="5400" b="1" cap="none" spc="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Corbel" pitchFamily="34" charset="0"/>
                <a:ea typeface="+mn-ea"/>
                <a:cs typeface="+mn-cs"/>
              </a:rPr>
            </a:br>
            <a:r>
              <a:rPr lang="el-GR" sz="5400" b="1" cap="none" spc="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Corbel" pitchFamily="34" charset="0"/>
                <a:ea typeface="+mn-ea"/>
                <a:cs typeface="+mn-cs"/>
              </a:rPr>
              <a:t> </a:t>
            </a:r>
            <a:r>
              <a:rPr lang="el-GR" sz="5400" b="1" cap="none" spc="0"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Corbel" pitchFamily="34" charset="0"/>
                <a:ea typeface="+mn-ea"/>
                <a:cs typeface="+mn-cs"/>
              </a:rPr>
              <a:t>ευχαριστίες</a:t>
            </a:r>
            <a:endParaRPr lang="el-GR" sz="5400" b="1" cap="none" spc="0"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spTree>
    <p:extLst>
      <p:ext uri="{BB962C8B-B14F-4D97-AF65-F5344CB8AC3E}">
        <p14:creationId xmlns:p14="http://schemas.microsoft.com/office/powerpoint/2010/main" val="664360821"/>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467544" y="2276872"/>
            <a:ext cx="8373616" cy="3960440"/>
          </a:xfrm>
        </p:spPr>
        <p:txBody>
          <a:bodyPr>
            <a:normAutofit/>
          </a:bodyPr>
          <a:lstStyle/>
          <a:p>
            <a:pPr marL="0" indent="0">
              <a:buNone/>
            </a:pPr>
            <a:r>
              <a:rPr lang="el-GR" sz="2800" dirty="0" smtClean="0">
                <a:latin typeface="Corbel" pitchFamily="34" charset="0"/>
              </a:rPr>
              <a:t>Η ομάδα μας θα ασχοληθεί συγκεκριμένα με του εξής μύθους:</a:t>
            </a:r>
            <a:endParaRPr lang="el-GR" sz="2800" dirty="0">
              <a:latin typeface="Corbel" pitchFamily="34" charset="0"/>
            </a:endParaRPr>
          </a:p>
          <a:p>
            <a:r>
              <a:rPr lang="el-GR" sz="2800" dirty="0" smtClean="0">
                <a:latin typeface="Corbel" pitchFamily="34" charset="0"/>
              </a:rPr>
              <a:t>Αργοναύτες</a:t>
            </a:r>
          </a:p>
          <a:p>
            <a:r>
              <a:rPr lang="el-GR" sz="2800" dirty="0" smtClean="0">
                <a:latin typeface="Corbel" pitchFamily="34" charset="0"/>
              </a:rPr>
              <a:t>Λήμνος &amp; Ίμβρος </a:t>
            </a:r>
          </a:p>
          <a:p>
            <a:r>
              <a:rPr lang="el-GR" sz="2800" dirty="0" smtClean="0">
                <a:latin typeface="Corbel" pitchFamily="34" charset="0"/>
              </a:rPr>
              <a:t>Λαβύρινθος</a:t>
            </a:r>
          </a:p>
          <a:p>
            <a:r>
              <a:rPr lang="el-GR" sz="2800" dirty="0" smtClean="0">
                <a:latin typeface="Corbel" pitchFamily="34" charset="0"/>
              </a:rPr>
              <a:t>Η ερωτευμένη Βασίλισσα &amp; η χρυσή </a:t>
            </a:r>
            <a:r>
              <a:rPr lang="el-GR" sz="2800" dirty="0" err="1" smtClean="0">
                <a:latin typeface="Corbel" pitchFamily="34" charset="0"/>
              </a:rPr>
              <a:t>γουρουνοπούλα</a:t>
            </a:r>
            <a:endParaRPr lang="el-GR" sz="2800" dirty="0">
              <a:latin typeface="Corbel" pitchFamily="34" charset="0"/>
            </a:endParaRPr>
          </a:p>
        </p:txBody>
      </p:sp>
      <p:sp>
        <p:nvSpPr>
          <p:cNvPr id="2" name="Τίτλος 1"/>
          <p:cNvSpPr>
            <a:spLocks noGrp="1"/>
          </p:cNvSpPr>
          <p:nvPr>
            <p:ph type="title"/>
          </p:nvPr>
        </p:nvSpPr>
        <p:spPr>
          <a:xfrm>
            <a:off x="467544" y="476672"/>
            <a:ext cx="8229600" cy="1252728"/>
          </a:xfrm>
        </p:spPr>
        <p:txBody>
          <a:bodyPr>
            <a:prstTxWarp prst="textChevron">
              <a:avLst/>
            </a:prstTxWarp>
            <a:normAutofit/>
            <a:scene3d>
              <a:camera prst="orthographicFront"/>
              <a:lightRig rig="glow" dir="tl">
                <a:rot lat="0" lon="0" rev="5400000"/>
              </a:lightRig>
            </a:scene3d>
            <a:sp3d extrusionH="57150" contourW="12700">
              <a:bevelT w="25400" h="25400" prst="softRound"/>
              <a:contourClr>
                <a:schemeClr val="accent6">
                  <a:shade val="73000"/>
                </a:schemeClr>
              </a:contourClr>
            </a:sp3d>
          </a:bodyPr>
          <a:lstStyle/>
          <a:p>
            <a:r>
              <a:rPr lang="el-GR" sz="43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Corbel"/>
              </a:rPr>
              <a:t>Μύθοι και θρύλοι της Λήμνου</a:t>
            </a:r>
            <a:endParaRPr lang="el-GR"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spTree>
    <p:extLst>
      <p:ext uri="{BB962C8B-B14F-4D97-AF65-F5344CB8AC3E}">
        <p14:creationId xmlns:p14="http://schemas.microsoft.com/office/powerpoint/2010/main" val="67736432"/>
      </p:ext>
    </p:extLst>
  </p:cSld>
  <p:clrMapOvr>
    <a:masterClrMapping/>
  </p:clrMapOvr>
  <p:transition spd="slow">
    <p:wheel spokes="1"/>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683568" y="2492896"/>
            <a:ext cx="7408333" cy="3450696"/>
          </a:xfrm>
        </p:spPr>
        <p:txBody>
          <a:bodyPr/>
          <a:lstStyle/>
          <a:p>
            <a:pPr marL="0" indent="0">
              <a:buNone/>
            </a:pPr>
            <a:r>
              <a:rPr lang="el-GR" u="sng" dirty="0" smtClean="0">
                <a:latin typeface="Corbel" pitchFamily="34" charset="0"/>
              </a:rPr>
              <a:t>Αργοναύτες</a:t>
            </a:r>
          </a:p>
          <a:p>
            <a:pPr marL="0" indent="0">
              <a:buNone/>
            </a:pPr>
            <a:endParaRPr lang="el-GR" u="sng" dirty="0">
              <a:latin typeface="Corbel" pitchFamily="34" charset="0"/>
            </a:endParaRPr>
          </a:p>
          <a:p>
            <a:r>
              <a:rPr lang="el-GR" dirty="0" smtClean="0">
                <a:latin typeface="Corbel" pitchFamily="34" charset="0"/>
              </a:rPr>
              <a:t>Τόπος: Λήμνος</a:t>
            </a:r>
          </a:p>
          <a:p>
            <a:r>
              <a:rPr lang="el-GR" dirty="0" smtClean="0">
                <a:latin typeface="Corbel" pitchFamily="34" charset="0"/>
              </a:rPr>
              <a:t>Εποχή: Προϊστορικά  χρόνια</a:t>
            </a:r>
          </a:p>
          <a:p>
            <a:r>
              <a:rPr lang="el-GR" dirty="0" smtClean="0">
                <a:latin typeface="Corbel" pitchFamily="34" charset="0"/>
              </a:rPr>
              <a:t>Πρόσωπα: Αργοναύτες &amp; </a:t>
            </a:r>
            <a:r>
              <a:rPr lang="el-GR" dirty="0" err="1" smtClean="0">
                <a:latin typeface="Corbel" pitchFamily="34" charset="0"/>
              </a:rPr>
              <a:t>Λημνιές</a:t>
            </a:r>
            <a:r>
              <a:rPr lang="el-GR" dirty="0" smtClean="0">
                <a:latin typeface="Corbel" pitchFamily="34" charset="0"/>
              </a:rPr>
              <a:t> γυναίκες</a:t>
            </a:r>
            <a:endParaRPr lang="el-GR" dirty="0">
              <a:latin typeface="Corbel" pitchFamily="34" charset="0"/>
            </a:endParaRPr>
          </a:p>
        </p:txBody>
      </p:sp>
      <p:sp>
        <p:nvSpPr>
          <p:cNvPr id="2" name="Τίτλος 1"/>
          <p:cNvSpPr>
            <a:spLocks noGrp="1"/>
          </p:cNvSpPr>
          <p:nvPr>
            <p:ph type="title"/>
          </p:nvPr>
        </p:nvSpPr>
        <p:spPr>
          <a:xfrm>
            <a:off x="467544" y="476672"/>
            <a:ext cx="8229600" cy="1252728"/>
          </a:xfrm>
        </p:spPr>
        <p:txBody>
          <a:bodyPr>
            <a:prstTxWarp prst="textChevron">
              <a:avLst/>
            </a:prstTxWarp>
            <a:normAutofit/>
            <a:scene3d>
              <a:camera prst="orthographicFront"/>
              <a:lightRig rig="glow" dir="tl">
                <a:rot lat="0" lon="0" rev="5400000"/>
              </a:lightRig>
            </a:scene3d>
            <a:sp3d extrusionH="57150" contourW="12700">
              <a:bevelT w="25400" h="25400" prst="softRound"/>
              <a:contourClr>
                <a:schemeClr val="accent6">
                  <a:shade val="73000"/>
                </a:schemeClr>
              </a:contourClr>
            </a:sp3d>
          </a:bodyPr>
          <a:lstStyle/>
          <a:p>
            <a:r>
              <a:rPr lang="el-GR" sz="43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Corbel"/>
              </a:rPr>
              <a:t>Μύθοι και θρύλοι της Λήμνου</a:t>
            </a:r>
          </a:p>
        </p:txBody>
      </p:sp>
    </p:spTree>
    <p:extLst>
      <p:ext uri="{BB962C8B-B14F-4D97-AF65-F5344CB8AC3E}">
        <p14:creationId xmlns:p14="http://schemas.microsoft.com/office/powerpoint/2010/main" val="494420248"/>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107504" y="1844824"/>
            <a:ext cx="3888432" cy="2268252"/>
          </a:xfrm>
        </p:spPr>
        <p:txBody>
          <a:bodyPr/>
          <a:lstStyle/>
          <a:p>
            <a:pPr marL="0" indent="0" algn="ctr">
              <a:buNone/>
            </a:pPr>
            <a:r>
              <a:rPr lang="el-GR" sz="3200" u="sng" dirty="0" smtClean="0">
                <a:solidFill>
                  <a:schemeClr val="accent5">
                    <a:lumMod val="75000"/>
                  </a:schemeClr>
                </a:solidFill>
                <a:latin typeface="Corbel" pitchFamily="34" charset="0"/>
              </a:rPr>
              <a:t>Αργοναύτες</a:t>
            </a:r>
            <a:endParaRPr lang="el-GR" u="sng" dirty="0">
              <a:solidFill>
                <a:schemeClr val="accent5">
                  <a:lumMod val="75000"/>
                </a:schemeClr>
              </a:solidFill>
              <a:latin typeface="Corbel" pitchFamily="34" charset="0"/>
            </a:endParaRPr>
          </a:p>
          <a:p>
            <a:r>
              <a:rPr lang="el-GR" sz="2000" b="1" dirty="0" smtClean="0">
                <a:solidFill>
                  <a:schemeClr val="accent5">
                    <a:lumMod val="75000"/>
                  </a:schemeClr>
                </a:solidFill>
                <a:latin typeface="Corbel" pitchFamily="34" charset="0"/>
              </a:rPr>
              <a:t>Ιάσωνας, Κολχίδα, Αργοναύτες,</a:t>
            </a:r>
            <a:r>
              <a:rPr lang="en-US" sz="2000" b="1" dirty="0" smtClean="0">
                <a:solidFill>
                  <a:schemeClr val="accent5">
                    <a:lumMod val="75000"/>
                  </a:schemeClr>
                </a:solidFill>
                <a:latin typeface="Corbel" pitchFamily="34" charset="0"/>
              </a:rPr>
              <a:t> </a:t>
            </a:r>
            <a:r>
              <a:rPr lang="el-GR" sz="2000" b="1" dirty="0" smtClean="0">
                <a:solidFill>
                  <a:schemeClr val="accent5">
                    <a:lumMod val="75000"/>
                  </a:schemeClr>
                </a:solidFill>
                <a:latin typeface="Corbel" pitchFamily="34" charset="0"/>
              </a:rPr>
              <a:t>Τροία, Αργώ, γάμος με </a:t>
            </a:r>
            <a:r>
              <a:rPr lang="el-GR" sz="2000" b="1" dirty="0" err="1" smtClean="0">
                <a:solidFill>
                  <a:schemeClr val="accent5">
                    <a:lumMod val="75000"/>
                  </a:schemeClr>
                </a:solidFill>
                <a:latin typeface="Corbel" pitchFamily="34" charset="0"/>
              </a:rPr>
              <a:t>Λημνίες</a:t>
            </a:r>
            <a:r>
              <a:rPr lang="el-GR" sz="2000" b="1" dirty="0" smtClean="0">
                <a:solidFill>
                  <a:schemeClr val="accent5">
                    <a:lumMod val="75000"/>
                  </a:schemeClr>
                </a:solidFill>
                <a:latin typeface="Corbel" pitchFamily="34" charset="0"/>
              </a:rPr>
              <a:t>, Χρυσόμαλλο Δέρας, Υψιπύλη</a:t>
            </a:r>
            <a:r>
              <a:rPr lang="el-GR" sz="2000" dirty="0" smtClean="0">
                <a:solidFill>
                  <a:schemeClr val="accent5">
                    <a:lumMod val="75000"/>
                  </a:schemeClr>
                </a:solidFill>
                <a:latin typeface="Corbel" pitchFamily="34" charset="0"/>
              </a:rPr>
              <a:t>.  </a:t>
            </a:r>
            <a:endParaRPr lang="el-GR" sz="2000" u="sng" dirty="0">
              <a:solidFill>
                <a:schemeClr val="accent5">
                  <a:lumMod val="75000"/>
                </a:schemeClr>
              </a:solidFill>
              <a:latin typeface="Corbel" pitchFamily="34" charset="0"/>
            </a:endParaRPr>
          </a:p>
        </p:txBody>
      </p:sp>
      <p:sp>
        <p:nvSpPr>
          <p:cNvPr id="2" name="Τίτλος 1"/>
          <p:cNvSpPr>
            <a:spLocks noGrp="1"/>
          </p:cNvSpPr>
          <p:nvPr>
            <p:ph type="title"/>
          </p:nvPr>
        </p:nvSpPr>
        <p:spPr>
          <a:xfrm>
            <a:off x="467544" y="476672"/>
            <a:ext cx="8229600" cy="1215008"/>
          </a:xfrm>
        </p:spPr>
        <p:txBody>
          <a:bodyPr>
            <a:prstTxWarp prst="textChevron">
              <a:avLst/>
            </a:prstTxWarp>
            <a:scene3d>
              <a:camera prst="orthographicFront"/>
              <a:lightRig rig="glow" dir="tl">
                <a:rot lat="0" lon="0" rev="5400000"/>
              </a:lightRig>
            </a:scene3d>
            <a:sp3d extrusionH="57150" contourW="12700">
              <a:bevelT w="25400" h="25400" prst="softRound"/>
              <a:contourClr>
                <a:schemeClr val="accent6">
                  <a:shade val="73000"/>
                </a:schemeClr>
              </a:contourClr>
            </a:sp3d>
          </a:bodyPr>
          <a:lstStyle/>
          <a:p>
            <a:r>
              <a:rPr lang="el-GR" sz="43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Corbel"/>
              </a:rPr>
              <a:t>Μύθοι και θρύλοι της Λήμνου</a:t>
            </a:r>
            <a:endParaRPr lang="el-GR"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pic>
        <p:nvPicPr>
          <p:cNvPr id="4" name="Εικόνα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355976" y="2109544"/>
            <a:ext cx="4220793" cy="3929701"/>
          </a:xfrm>
          <a:prstGeom prst="rect">
            <a:avLst/>
          </a:prstGeom>
        </p:spPr>
      </p:pic>
      <p:pic>
        <p:nvPicPr>
          <p:cNvPr id="5" name="Εικόνα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1520" y="4149080"/>
            <a:ext cx="3544473" cy="2376264"/>
          </a:xfrm>
          <a:prstGeom prst="rect">
            <a:avLst/>
          </a:prstGeom>
        </p:spPr>
      </p:pic>
    </p:spTree>
    <p:extLst>
      <p:ext uri="{BB962C8B-B14F-4D97-AF65-F5344CB8AC3E}">
        <p14:creationId xmlns:p14="http://schemas.microsoft.com/office/powerpoint/2010/main" val="768162307"/>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395536" y="2420888"/>
            <a:ext cx="7408333" cy="3450696"/>
          </a:xfrm>
        </p:spPr>
        <p:txBody>
          <a:bodyPr/>
          <a:lstStyle/>
          <a:p>
            <a:pPr marL="0" indent="0">
              <a:buNone/>
            </a:pPr>
            <a:r>
              <a:rPr lang="el-GR" u="sng" dirty="0" smtClean="0">
                <a:latin typeface="Corbel" pitchFamily="34" charset="0"/>
              </a:rPr>
              <a:t>Λήμνος &amp; Ίμβρο</a:t>
            </a:r>
          </a:p>
          <a:p>
            <a:pPr marL="0" indent="0">
              <a:buNone/>
            </a:pPr>
            <a:endParaRPr lang="en-US" u="sng" dirty="0" smtClean="0">
              <a:latin typeface="Corbel" pitchFamily="34" charset="0"/>
            </a:endParaRPr>
          </a:p>
          <a:p>
            <a:r>
              <a:rPr lang="el-GR" dirty="0" smtClean="0">
                <a:latin typeface="Corbel" pitchFamily="34" charset="0"/>
              </a:rPr>
              <a:t>Τόπος: Λήμνος &amp; Ίμβρος</a:t>
            </a:r>
          </a:p>
          <a:p>
            <a:r>
              <a:rPr lang="el-GR" dirty="0" smtClean="0">
                <a:latin typeface="Corbel" pitchFamily="34" charset="0"/>
              </a:rPr>
              <a:t>Εποχή:  Στα προϊστορικά χρόνια </a:t>
            </a:r>
          </a:p>
          <a:p>
            <a:r>
              <a:rPr lang="el-GR" dirty="0" smtClean="0">
                <a:latin typeface="Corbel" pitchFamily="34" charset="0"/>
              </a:rPr>
              <a:t>Πρόσωπα: Ο ηγεμόνας και οι δύο γιοι του </a:t>
            </a:r>
            <a:endParaRPr lang="el-GR" dirty="0">
              <a:latin typeface="Corbel" pitchFamily="34" charset="0"/>
            </a:endParaRPr>
          </a:p>
        </p:txBody>
      </p:sp>
      <p:sp>
        <p:nvSpPr>
          <p:cNvPr id="2" name="Τίτλος 1"/>
          <p:cNvSpPr>
            <a:spLocks noGrp="1"/>
          </p:cNvSpPr>
          <p:nvPr>
            <p:ph type="title"/>
          </p:nvPr>
        </p:nvSpPr>
        <p:spPr>
          <a:xfrm>
            <a:off x="467544" y="476672"/>
            <a:ext cx="8229600" cy="1252728"/>
          </a:xfrm>
        </p:spPr>
        <p:txBody>
          <a:bodyPr>
            <a:prstTxWarp prst="textChevron">
              <a:avLst/>
            </a:prstTxWarp>
            <a:normAutofit/>
            <a:scene3d>
              <a:camera prst="orthographicFront"/>
              <a:lightRig rig="glow" dir="tl">
                <a:rot lat="0" lon="0" rev="5400000"/>
              </a:lightRig>
            </a:scene3d>
            <a:sp3d extrusionH="57150" contourW="12700">
              <a:bevelT w="25400" h="25400" prst="softRound"/>
              <a:contourClr>
                <a:schemeClr val="accent6">
                  <a:shade val="73000"/>
                </a:schemeClr>
              </a:contourClr>
            </a:sp3d>
          </a:bodyPr>
          <a:lstStyle/>
          <a:p>
            <a:r>
              <a:rPr lang="el-GR" sz="43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Corbel"/>
              </a:rPr>
              <a:t>Μύθοι και θρύλοι της Λήμνου</a:t>
            </a:r>
          </a:p>
        </p:txBody>
      </p:sp>
    </p:spTree>
    <p:extLst>
      <p:ext uri="{BB962C8B-B14F-4D97-AF65-F5344CB8AC3E}">
        <p14:creationId xmlns:p14="http://schemas.microsoft.com/office/powerpoint/2010/main" val="4067583023"/>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0" y="1746674"/>
            <a:ext cx="3322712" cy="2448271"/>
          </a:xfrm>
        </p:spPr>
        <p:txBody>
          <a:bodyPr/>
          <a:lstStyle/>
          <a:p>
            <a:pPr marL="0" lvl="0" indent="0">
              <a:buNone/>
            </a:pPr>
            <a:r>
              <a:rPr lang="el-GR" sz="2800" dirty="0">
                <a:solidFill>
                  <a:schemeClr val="accent5">
                    <a:lumMod val="75000"/>
                  </a:schemeClr>
                </a:solidFill>
                <a:latin typeface="Corbel" pitchFamily="34" charset="0"/>
              </a:rPr>
              <a:t> </a:t>
            </a:r>
            <a:r>
              <a:rPr lang="el-GR" sz="2800" dirty="0" smtClean="0">
                <a:solidFill>
                  <a:schemeClr val="accent5">
                    <a:lumMod val="75000"/>
                  </a:schemeClr>
                </a:solidFill>
                <a:latin typeface="Corbel" pitchFamily="34" charset="0"/>
              </a:rPr>
              <a:t>    </a:t>
            </a:r>
            <a:r>
              <a:rPr lang="el-GR" sz="2800" b="1" u="sng" dirty="0" smtClean="0">
                <a:solidFill>
                  <a:schemeClr val="accent5">
                    <a:lumMod val="75000"/>
                  </a:schemeClr>
                </a:solidFill>
                <a:latin typeface="Corbel" pitchFamily="34" charset="0"/>
              </a:rPr>
              <a:t>Λήμνος</a:t>
            </a:r>
            <a:r>
              <a:rPr lang="el-GR" b="1" u="sng" dirty="0" smtClean="0">
                <a:solidFill>
                  <a:schemeClr val="accent5">
                    <a:lumMod val="75000"/>
                  </a:schemeClr>
                </a:solidFill>
                <a:latin typeface="Corbel" pitchFamily="34" charset="0"/>
              </a:rPr>
              <a:t> </a:t>
            </a:r>
            <a:r>
              <a:rPr lang="el-GR" b="1" u="sng" dirty="0">
                <a:solidFill>
                  <a:schemeClr val="accent5">
                    <a:lumMod val="75000"/>
                  </a:schemeClr>
                </a:solidFill>
                <a:latin typeface="Corbel" pitchFamily="34" charset="0"/>
              </a:rPr>
              <a:t>&amp; </a:t>
            </a:r>
            <a:r>
              <a:rPr lang="el-GR" b="1" u="sng" dirty="0" smtClean="0">
                <a:solidFill>
                  <a:schemeClr val="accent5">
                    <a:lumMod val="75000"/>
                  </a:schemeClr>
                </a:solidFill>
                <a:latin typeface="Corbel" pitchFamily="34" charset="0"/>
              </a:rPr>
              <a:t>Ίμβρος</a:t>
            </a:r>
            <a:r>
              <a:rPr lang="el-GR" u="sng" dirty="0" smtClean="0">
                <a:solidFill>
                  <a:schemeClr val="accent5">
                    <a:lumMod val="75000"/>
                  </a:schemeClr>
                </a:solidFill>
                <a:latin typeface="Corbel" pitchFamily="34" charset="0"/>
              </a:rPr>
              <a:t/>
            </a:r>
            <a:br>
              <a:rPr lang="el-GR" u="sng" dirty="0" smtClean="0">
                <a:solidFill>
                  <a:schemeClr val="accent5">
                    <a:lumMod val="75000"/>
                  </a:schemeClr>
                </a:solidFill>
                <a:latin typeface="Corbel" pitchFamily="34" charset="0"/>
              </a:rPr>
            </a:br>
            <a:endParaRPr lang="el-GR" u="sng" dirty="0">
              <a:solidFill>
                <a:schemeClr val="accent5">
                  <a:lumMod val="75000"/>
                </a:schemeClr>
              </a:solidFill>
              <a:latin typeface="Corbel" pitchFamily="34" charset="0"/>
            </a:endParaRPr>
          </a:p>
          <a:p>
            <a:r>
              <a:rPr lang="el-GR" sz="2000" b="1" dirty="0" smtClean="0">
                <a:solidFill>
                  <a:schemeClr val="accent5">
                    <a:lumMod val="75000"/>
                  </a:schemeClr>
                </a:solidFill>
                <a:latin typeface="Corbel" pitchFamily="34" charset="0"/>
              </a:rPr>
              <a:t>Κολχίδα, Αργοναύτες, ύφαλοι </a:t>
            </a:r>
            <a:r>
              <a:rPr lang="el-GR" sz="2000" b="1" dirty="0" err="1" smtClean="0">
                <a:solidFill>
                  <a:schemeClr val="accent5">
                    <a:lumMod val="75000"/>
                  </a:schemeClr>
                </a:solidFill>
                <a:latin typeface="Corbel" pitchFamily="34" charset="0"/>
              </a:rPr>
              <a:t>Μύθωνες</a:t>
            </a:r>
            <a:r>
              <a:rPr lang="el-GR" sz="2000" b="1" dirty="0" smtClean="0">
                <a:solidFill>
                  <a:schemeClr val="accent5">
                    <a:lumMod val="75000"/>
                  </a:schemeClr>
                </a:solidFill>
                <a:latin typeface="Corbel" pitchFamily="34" charset="0"/>
              </a:rPr>
              <a:t> ή Βάτα, Θυσίες στη Τροία.</a:t>
            </a:r>
            <a:endParaRPr lang="el-GR" sz="2000" b="1" u="sng" dirty="0">
              <a:solidFill>
                <a:schemeClr val="accent5">
                  <a:lumMod val="75000"/>
                </a:schemeClr>
              </a:solidFill>
              <a:latin typeface="Corbel" pitchFamily="34" charset="0"/>
            </a:endParaRPr>
          </a:p>
        </p:txBody>
      </p:sp>
      <p:sp>
        <p:nvSpPr>
          <p:cNvPr id="2" name="Τίτλος 1"/>
          <p:cNvSpPr>
            <a:spLocks noGrp="1"/>
          </p:cNvSpPr>
          <p:nvPr>
            <p:ph type="title"/>
          </p:nvPr>
        </p:nvSpPr>
        <p:spPr>
          <a:xfrm>
            <a:off x="467544" y="404664"/>
            <a:ext cx="8229600" cy="1252728"/>
          </a:xfrm>
        </p:spPr>
        <p:txBody>
          <a:bodyPr>
            <a:prstTxWarp prst="textChevron">
              <a:avLst/>
            </a:prstTxWarp>
            <a:scene3d>
              <a:camera prst="orthographicFront"/>
              <a:lightRig rig="glow" dir="tl">
                <a:rot lat="0" lon="0" rev="5400000"/>
              </a:lightRig>
            </a:scene3d>
            <a:sp3d extrusionH="57150" contourW="12700">
              <a:bevelT w="25400" h="25400" prst="softRound"/>
              <a:contourClr>
                <a:schemeClr val="accent6">
                  <a:shade val="73000"/>
                </a:schemeClr>
              </a:contourClr>
            </a:sp3d>
          </a:bodyPr>
          <a:lstStyle/>
          <a:p>
            <a:r>
              <a:rPr lang="el-GR" sz="43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Corbel"/>
              </a:rPr>
              <a:t>Μύθοι και θρύλοι της Λήμνου</a:t>
            </a:r>
            <a:endParaRPr lang="el-GR"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pic>
        <p:nvPicPr>
          <p:cNvPr id="4" name="Εικόνα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4589" y="4416930"/>
            <a:ext cx="2989862" cy="2059682"/>
          </a:xfrm>
          <a:prstGeom prst="rect">
            <a:avLst/>
          </a:prstGeom>
        </p:spPr>
      </p:pic>
      <p:pic>
        <p:nvPicPr>
          <p:cNvPr id="5" name="Εικόνα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40918" y="4362842"/>
            <a:ext cx="3299433" cy="2167859"/>
          </a:xfrm>
          <a:prstGeom prst="rect">
            <a:avLst/>
          </a:prstGeom>
        </p:spPr>
      </p:pic>
      <p:pic>
        <p:nvPicPr>
          <p:cNvPr id="6" name="Εικόνα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972271" y="1772816"/>
            <a:ext cx="4236728" cy="2422129"/>
          </a:xfrm>
          <a:prstGeom prst="rect">
            <a:avLst/>
          </a:prstGeom>
        </p:spPr>
      </p:pic>
    </p:spTree>
    <p:extLst>
      <p:ext uri="{BB962C8B-B14F-4D97-AF65-F5344CB8AC3E}">
        <p14:creationId xmlns:p14="http://schemas.microsoft.com/office/powerpoint/2010/main" val="3467111677"/>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395536" y="1916832"/>
            <a:ext cx="8229600" cy="3816424"/>
          </a:xfrm>
        </p:spPr>
        <p:txBody>
          <a:bodyPr>
            <a:normAutofit/>
          </a:bodyPr>
          <a:lstStyle/>
          <a:p>
            <a:pPr marL="0" indent="0">
              <a:buNone/>
            </a:pPr>
            <a:endParaRPr lang="el-GR" u="sng" dirty="0" smtClean="0">
              <a:solidFill>
                <a:prstClr val="black"/>
              </a:solidFill>
            </a:endParaRPr>
          </a:p>
          <a:p>
            <a:pPr marL="0" indent="0">
              <a:buNone/>
            </a:pPr>
            <a:r>
              <a:rPr lang="el-GR" dirty="0">
                <a:solidFill>
                  <a:schemeClr val="accent5">
                    <a:lumMod val="75000"/>
                  </a:schemeClr>
                </a:solidFill>
              </a:rPr>
              <a:t> </a:t>
            </a:r>
            <a:r>
              <a:rPr lang="el-GR" dirty="0" smtClean="0">
                <a:solidFill>
                  <a:schemeClr val="accent5">
                    <a:lumMod val="75000"/>
                  </a:schemeClr>
                </a:solidFill>
              </a:rPr>
              <a:t>   </a:t>
            </a:r>
            <a:r>
              <a:rPr lang="el-GR" b="1" u="sng" dirty="0" smtClean="0">
                <a:solidFill>
                  <a:schemeClr val="accent5">
                    <a:lumMod val="75000"/>
                  </a:schemeClr>
                </a:solidFill>
              </a:rPr>
              <a:t>Λαβύρινθος</a:t>
            </a:r>
          </a:p>
          <a:p>
            <a:pPr marL="0" indent="0">
              <a:buNone/>
            </a:pPr>
            <a:endParaRPr lang="el-GR" b="1" u="sng" dirty="0">
              <a:solidFill>
                <a:schemeClr val="accent5">
                  <a:lumMod val="75000"/>
                </a:schemeClr>
              </a:solidFill>
            </a:endParaRPr>
          </a:p>
          <a:p>
            <a:r>
              <a:rPr lang="el-GR" b="1" dirty="0" smtClean="0">
                <a:solidFill>
                  <a:schemeClr val="accent5">
                    <a:lumMod val="75000"/>
                  </a:schemeClr>
                </a:solidFill>
              </a:rPr>
              <a:t>Τόπος: Λήμνος</a:t>
            </a:r>
            <a:endParaRPr lang="el-GR" b="1" u="sng" dirty="0">
              <a:solidFill>
                <a:schemeClr val="accent5">
                  <a:lumMod val="75000"/>
                </a:schemeClr>
              </a:solidFill>
            </a:endParaRPr>
          </a:p>
          <a:p>
            <a:r>
              <a:rPr lang="el-GR" b="1" dirty="0" smtClean="0">
                <a:solidFill>
                  <a:schemeClr val="accent5">
                    <a:lumMod val="75000"/>
                  </a:schemeClr>
                </a:solidFill>
              </a:rPr>
              <a:t>Εποχή: Στα προϊστορικά χρόνια</a:t>
            </a:r>
            <a:endParaRPr lang="el-GR" b="1" u="sng" dirty="0" smtClean="0">
              <a:solidFill>
                <a:schemeClr val="accent5">
                  <a:lumMod val="75000"/>
                </a:schemeClr>
              </a:solidFill>
            </a:endParaRPr>
          </a:p>
          <a:p>
            <a:r>
              <a:rPr lang="el-GR" b="1" dirty="0" smtClean="0">
                <a:solidFill>
                  <a:schemeClr val="accent5">
                    <a:lumMod val="75000"/>
                  </a:schemeClr>
                </a:solidFill>
              </a:rPr>
              <a:t>Πρόσωπα: </a:t>
            </a:r>
            <a:r>
              <a:rPr lang="el-GR" b="1" dirty="0" err="1" smtClean="0">
                <a:solidFill>
                  <a:schemeClr val="accent5">
                    <a:lumMod val="75000"/>
                  </a:schemeClr>
                </a:solidFill>
              </a:rPr>
              <a:t>πειρατές,μια</a:t>
            </a:r>
            <a:r>
              <a:rPr lang="el-GR" b="1" dirty="0" smtClean="0">
                <a:solidFill>
                  <a:schemeClr val="accent5">
                    <a:lumMod val="75000"/>
                  </a:schemeClr>
                </a:solidFill>
              </a:rPr>
              <a:t> γυναίκα</a:t>
            </a:r>
          </a:p>
          <a:p>
            <a:endParaRPr lang="el-GR" u="sng" dirty="0" smtClean="0">
              <a:solidFill>
                <a:prstClr val="black"/>
              </a:solidFill>
            </a:endParaRPr>
          </a:p>
          <a:p>
            <a:endParaRPr lang="el-GR" u="sng" dirty="0"/>
          </a:p>
        </p:txBody>
      </p:sp>
      <p:sp>
        <p:nvSpPr>
          <p:cNvPr id="2" name="Τίτλος 1"/>
          <p:cNvSpPr>
            <a:spLocks noGrp="1"/>
          </p:cNvSpPr>
          <p:nvPr>
            <p:ph type="title"/>
          </p:nvPr>
        </p:nvSpPr>
        <p:spPr>
          <a:xfrm>
            <a:off x="467544" y="404664"/>
            <a:ext cx="8229600" cy="1252728"/>
          </a:xfrm>
        </p:spPr>
        <p:txBody>
          <a:bodyPr>
            <a:prstTxWarp prst="textChevron">
              <a:avLst/>
            </a:prstTxWarp>
            <a:scene3d>
              <a:camera prst="orthographicFront"/>
              <a:lightRig rig="glow" dir="tl">
                <a:rot lat="0" lon="0" rev="5400000"/>
              </a:lightRig>
            </a:scene3d>
            <a:sp3d extrusionH="57150" contourW="12700">
              <a:bevelT w="25400" h="25400" prst="softRound"/>
              <a:contourClr>
                <a:schemeClr val="accent6">
                  <a:shade val="73000"/>
                </a:schemeClr>
              </a:contourClr>
            </a:sp3d>
          </a:bodyPr>
          <a:lstStyle/>
          <a:p>
            <a:r>
              <a:rPr lang="el-GR" sz="43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Corbel"/>
              </a:rPr>
              <a:t>Μύθοι και θρύλοι της Λήμνου</a:t>
            </a:r>
            <a:endParaRPr lang="el-GR"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spTree>
    <p:extLst>
      <p:ext uri="{BB962C8B-B14F-4D97-AF65-F5344CB8AC3E}">
        <p14:creationId xmlns:p14="http://schemas.microsoft.com/office/powerpoint/2010/main" val="4025676632"/>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0" y="2564904"/>
            <a:ext cx="3466728" cy="2664295"/>
          </a:xfrm>
        </p:spPr>
        <p:txBody>
          <a:bodyPr>
            <a:normAutofit/>
          </a:bodyPr>
          <a:lstStyle/>
          <a:p>
            <a:pPr marL="0" lvl="0" indent="0" algn="ctr">
              <a:buNone/>
            </a:pPr>
            <a:r>
              <a:rPr lang="el-GR" b="1" u="sng" dirty="0">
                <a:solidFill>
                  <a:schemeClr val="accent5">
                    <a:lumMod val="75000"/>
                  </a:schemeClr>
                </a:solidFill>
              </a:rPr>
              <a:t>Λαβύρινθος</a:t>
            </a:r>
          </a:p>
          <a:p>
            <a:endParaRPr lang="el-GR" b="1" dirty="0" smtClean="0">
              <a:solidFill>
                <a:schemeClr val="accent5">
                  <a:lumMod val="75000"/>
                </a:schemeClr>
              </a:solidFill>
            </a:endParaRPr>
          </a:p>
          <a:p>
            <a:r>
              <a:rPr lang="el-GR" sz="2000" b="1" dirty="0" smtClean="0">
                <a:solidFill>
                  <a:schemeClr val="accent5">
                    <a:lumMod val="75000"/>
                  </a:schemeClr>
                </a:solidFill>
                <a:latin typeface="Corbel" pitchFamily="34" charset="0"/>
              </a:rPr>
              <a:t>Σμίλης, </a:t>
            </a:r>
            <a:r>
              <a:rPr lang="el-GR" sz="2000" b="1" dirty="0" err="1" smtClean="0">
                <a:solidFill>
                  <a:schemeClr val="accent5">
                    <a:lumMod val="75000"/>
                  </a:schemeClr>
                </a:solidFill>
                <a:latin typeface="Corbel" pitchFamily="34" charset="0"/>
              </a:rPr>
              <a:t>Ρόικος</a:t>
            </a:r>
            <a:r>
              <a:rPr lang="el-GR" sz="2000" b="1" dirty="0" smtClean="0">
                <a:solidFill>
                  <a:schemeClr val="accent5">
                    <a:lumMod val="75000"/>
                  </a:schemeClr>
                </a:solidFill>
                <a:latin typeface="Corbel" pitchFamily="34" charset="0"/>
              </a:rPr>
              <a:t>, Θεόδωρος, </a:t>
            </a:r>
            <a:r>
              <a:rPr lang="el-GR" sz="2000" b="1" dirty="0" err="1" smtClean="0">
                <a:solidFill>
                  <a:schemeClr val="accent5">
                    <a:lumMod val="75000"/>
                  </a:schemeClr>
                </a:solidFill>
                <a:latin typeface="Corbel" pitchFamily="34" charset="0"/>
              </a:rPr>
              <a:t>Καστροβούνι</a:t>
            </a:r>
            <a:r>
              <a:rPr lang="el-GR" sz="2000" b="1" dirty="0" smtClean="0">
                <a:solidFill>
                  <a:schemeClr val="accent5">
                    <a:lumMod val="75000"/>
                  </a:schemeClr>
                </a:solidFill>
                <a:latin typeface="Corbel" pitchFamily="34" charset="0"/>
              </a:rPr>
              <a:t>, πειρατές,</a:t>
            </a:r>
            <a:r>
              <a:rPr lang="en-US" sz="2000" b="1" dirty="0" smtClean="0">
                <a:solidFill>
                  <a:schemeClr val="accent5">
                    <a:lumMod val="75000"/>
                  </a:schemeClr>
                </a:solidFill>
                <a:latin typeface="Corbel" pitchFamily="34" charset="0"/>
              </a:rPr>
              <a:t> </a:t>
            </a:r>
            <a:r>
              <a:rPr lang="el-GR" sz="2000" b="1" dirty="0" smtClean="0">
                <a:solidFill>
                  <a:schemeClr val="accent5">
                    <a:lumMod val="75000"/>
                  </a:schemeClr>
                </a:solidFill>
                <a:latin typeface="Corbel" pitchFamily="34" charset="0"/>
              </a:rPr>
              <a:t>λαβύρινθος, μια γυναίκα. </a:t>
            </a:r>
            <a:endParaRPr lang="el-GR" sz="2000" b="1" u="sng" dirty="0">
              <a:solidFill>
                <a:schemeClr val="accent5">
                  <a:lumMod val="75000"/>
                </a:schemeClr>
              </a:solidFill>
              <a:latin typeface="Corbel" pitchFamily="34" charset="0"/>
            </a:endParaRPr>
          </a:p>
        </p:txBody>
      </p:sp>
      <p:sp>
        <p:nvSpPr>
          <p:cNvPr id="2" name="Τίτλος 1"/>
          <p:cNvSpPr>
            <a:spLocks noGrp="1"/>
          </p:cNvSpPr>
          <p:nvPr>
            <p:ph type="title"/>
          </p:nvPr>
        </p:nvSpPr>
        <p:spPr>
          <a:xfrm>
            <a:off x="399287" y="404664"/>
            <a:ext cx="8229600" cy="1252728"/>
          </a:xfrm>
        </p:spPr>
        <p:txBody>
          <a:bodyPr>
            <a:prstTxWarp prst="textChevron">
              <a:avLst/>
            </a:prstTxWarp>
            <a:scene3d>
              <a:camera prst="orthographicFront"/>
              <a:lightRig rig="glow" dir="tl">
                <a:rot lat="0" lon="0" rev="5400000"/>
              </a:lightRig>
            </a:scene3d>
            <a:sp3d extrusionH="57150" contourW="12700">
              <a:bevelT w="25400" h="25400" prst="softRound"/>
              <a:contourClr>
                <a:schemeClr val="accent6">
                  <a:shade val="73000"/>
                </a:schemeClr>
              </a:contourClr>
            </a:sp3d>
          </a:bodyPr>
          <a:lstStyle/>
          <a:p>
            <a:r>
              <a:rPr lang="el-GR" sz="43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Corbel"/>
              </a:rPr>
              <a:t>Μύθοι και θρύλοι της Λήμνου</a:t>
            </a:r>
            <a:endParaRPr lang="el-GR"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pic>
        <p:nvPicPr>
          <p:cNvPr id="4" name="Εικόνα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25489" y="2276872"/>
            <a:ext cx="4608512" cy="3189409"/>
          </a:xfrm>
          <a:prstGeom prst="rect">
            <a:avLst/>
          </a:prstGeom>
        </p:spPr>
      </p:pic>
    </p:spTree>
    <p:extLst>
      <p:ext uri="{BB962C8B-B14F-4D97-AF65-F5344CB8AC3E}">
        <p14:creationId xmlns:p14="http://schemas.microsoft.com/office/powerpoint/2010/main" val="2878919399"/>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683568" y="2708920"/>
            <a:ext cx="7776864" cy="2664295"/>
          </a:xfrm>
        </p:spPr>
        <p:txBody>
          <a:bodyPr/>
          <a:lstStyle/>
          <a:p>
            <a:pPr marL="0" lvl="0" indent="0">
              <a:buNone/>
            </a:pPr>
            <a:r>
              <a:rPr lang="el-GR" b="1" u="sng" dirty="0">
                <a:solidFill>
                  <a:schemeClr val="accent5">
                    <a:lumMod val="75000"/>
                  </a:schemeClr>
                </a:solidFill>
                <a:latin typeface="Corbel" pitchFamily="34" charset="0"/>
              </a:rPr>
              <a:t>Η ερωτευμένη Βασίλισσα &amp; η χρυσή </a:t>
            </a:r>
            <a:r>
              <a:rPr lang="el-GR" b="1" u="sng" dirty="0" err="1" smtClean="0">
                <a:solidFill>
                  <a:schemeClr val="accent5">
                    <a:lumMod val="75000"/>
                  </a:schemeClr>
                </a:solidFill>
                <a:latin typeface="Corbel" pitchFamily="34" charset="0"/>
              </a:rPr>
              <a:t>γουρουνοπούλα</a:t>
            </a:r>
            <a:endParaRPr lang="el-GR" b="1" u="sng" dirty="0">
              <a:solidFill>
                <a:schemeClr val="accent5">
                  <a:lumMod val="75000"/>
                </a:schemeClr>
              </a:solidFill>
              <a:latin typeface="Corbel" pitchFamily="34" charset="0"/>
            </a:endParaRPr>
          </a:p>
          <a:p>
            <a:pPr marL="0" lvl="0" indent="0">
              <a:buNone/>
            </a:pPr>
            <a:endParaRPr lang="el-GR" b="1" u="sng" dirty="0" smtClean="0">
              <a:solidFill>
                <a:schemeClr val="accent5">
                  <a:lumMod val="75000"/>
                </a:schemeClr>
              </a:solidFill>
              <a:latin typeface="Corbel" pitchFamily="34" charset="0"/>
            </a:endParaRPr>
          </a:p>
          <a:p>
            <a:r>
              <a:rPr lang="el-GR" b="1" dirty="0" smtClean="0">
                <a:solidFill>
                  <a:schemeClr val="accent5">
                    <a:lumMod val="75000"/>
                  </a:schemeClr>
                </a:solidFill>
                <a:latin typeface="Corbel" pitchFamily="34" charset="0"/>
              </a:rPr>
              <a:t>Τόπος: </a:t>
            </a:r>
            <a:r>
              <a:rPr lang="el-GR" b="1" dirty="0" err="1" smtClean="0">
                <a:solidFill>
                  <a:schemeClr val="accent5">
                    <a:lumMod val="75000"/>
                  </a:schemeClr>
                </a:solidFill>
                <a:latin typeface="Corbel" pitchFamily="34" charset="0"/>
              </a:rPr>
              <a:t>Καμίνια,Λήμνος</a:t>
            </a:r>
            <a:endParaRPr lang="el-GR" b="1" dirty="0">
              <a:solidFill>
                <a:schemeClr val="accent5">
                  <a:lumMod val="75000"/>
                </a:schemeClr>
              </a:solidFill>
              <a:latin typeface="Corbel" pitchFamily="34" charset="0"/>
            </a:endParaRPr>
          </a:p>
          <a:p>
            <a:r>
              <a:rPr lang="el-GR" b="1" dirty="0" smtClean="0">
                <a:solidFill>
                  <a:schemeClr val="accent5">
                    <a:lumMod val="75000"/>
                  </a:schemeClr>
                </a:solidFill>
              </a:rPr>
              <a:t>Εποχή: Τα παλιά χρόνια</a:t>
            </a:r>
            <a:endParaRPr lang="el-GR" b="1" dirty="0">
              <a:solidFill>
                <a:schemeClr val="accent5">
                  <a:lumMod val="75000"/>
                </a:schemeClr>
              </a:solidFill>
            </a:endParaRPr>
          </a:p>
          <a:p>
            <a:pPr lvl="0"/>
            <a:r>
              <a:rPr lang="el-GR" b="1" dirty="0" smtClean="0">
                <a:solidFill>
                  <a:schemeClr val="accent5">
                    <a:lumMod val="75000"/>
                  </a:schemeClr>
                </a:solidFill>
              </a:rPr>
              <a:t>Πρόσωπα: Ερωτευμένη βασίλισσα</a:t>
            </a:r>
            <a:endParaRPr lang="el-GR" b="1" dirty="0">
              <a:solidFill>
                <a:schemeClr val="accent5">
                  <a:lumMod val="75000"/>
                </a:schemeClr>
              </a:solidFill>
            </a:endParaRPr>
          </a:p>
          <a:p>
            <a:pPr marL="0" lvl="0" indent="0">
              <a:buNone/>
            </a:pPr>
            <a:endParaRPr lang="el-GR" u="sng" dirty="0">
              <a:solidFill>
                <a:prstClr val="black"/>
              </a:solidFill>
              <a:latin typeface="Corbel" pitchFamily="34" charset="0"/>
            </a:endParaRPr>
          </a:p>
          <a:p>
            <a:pPr marL="0" indent="0">
              <a:buNone/>
            </a:pPr>
            <a:endParaRPr lang="el-GR" dirty="0"/>
          </a:p>
        </p:txBody>
      </p:sp>
      <p:sp>
        <p:nvSpPr>
          <p:cNvPr id="2" name="Τίτλος 1"/>
          <p:cNvSpPr>
            <a:spLocks noGrp="1"/>
          </p:cNvSpPr>
          <p:nvPr>
            <p:ph type="title"/>
          </p:nvPr>
        </p:nvSpPr>
        <p:spPr>
          <a:xfrm>
            <a:off x="395536" y="404664"/>
            <a:ext cx="8229600" cy="1252728"/>
          </a:xfrm>
        </p:spPr>
        <p:txBody>
          <a:bodyPr>
            <a:prstTxWarp prst="textChevron">
              <a:avLst/>
            </a:prstTxWarp>
            <a:scene3d>
              <a:camera prst="orthographicFront"/>
              <a:lightRig rig="glow" dir="tl">
                <a:rot lat="0" lon="0" rev="5400000"/>
              </a:lightRig>
            </a:scene3d>
            <a:sp3d contourW="12700">
              <a:bevelT w="25400" h="25400"/>
              <a:contourClr>
                <a:schemeClr val="accent6">
                  <a:shade val="73000"/>
                </a:schemeClr>
              </a:contourClr>
            </a:sp3d>
          </a:bodyPr>
          <a:lstStyle/>
          <a:p>
            <a:r>
              <a:rPr lang="el-GR" sz="43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Corbel"/>
              </a:rPr>
              <a:t>Μύθοι και θρύλοι της Λήμνου</a:t>
            </a:r>
            <a:endParaRPr lang="el-GR"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spTree>
    <p:extLst>
      <p:ext uri="{BB962C8B-B14F-4D97-AF65-F5344CB8AC3E}">
        <p14:creationId xmlns:p14="http://schemas.microsoft.com/office/powerpoint/2010/main" val="3519307878"/>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Κυματομορφή">
  <a:themeElements>
    <a:clrScheme name="Ζωντάνια">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Κυματομορφή">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Κυματομορφή">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268</TotalTime>
  <Words>319</Words>
  <Application>Microsoft Office PowerPoint</Application>
  <PresentationFormat>Προβολή στην οθόνη (4:3)</PresentationFormat>
  <Paragraphs>55</Paragraphs>
  <Slides>11</Slides>
  <Notes>1</Notes>
  <HiddenSlides>0</HiddenSlides>
  <MMClips>0</MMClips>
  <ScaleCrop>false</ScaleCrop>
  <HeadingPairs>
    <vt:vector size="4" baseType="variant">
      <vt:variant>
        <vt:lpstr>Θέμα</vt:lpstr>
      </vt:variant>
      <vt:variant>
        <vt:i4>1</vt:i4>
      </vt:variant>
      <vt:variant>
        <vt:lpstr>Τίτλοι διαφανειών</vt:lpstr>
      </vt:variant>
      <vt:variant>
        <vt:i4>11</vt:i4>
      </vt:variant>
    </vt:vector>
  </HeadingPairs>
  <TitlesOfParts>
    <vt:vector size="12" baseType="lpstr">
      <vt:lpstr>Κυματομορφή</vt:lpstr>
      <vt:lpstr>1ο  ΕΠΑΛ ΜΥΡΙΝΑΣ  ΕΡΕΥΝΗΤΙΚΗ ΕΡΓΑΣΙΑ</vt:lpstr>
      <vt:lpstr>Μύθοι και θρύλοι της Λήμνου</vt:lpstr>
      <vt:lpstr>Μύθοι και θρύλοι της Λήμνου</vt:lpstr>
      <vt:lpstr>Μύθοι και θρύλοι της Λήμνου</vt:lpstr>
      <vt:lpstr>Μύθοι και θρύλοι της Λήμνου</vt:lpstr>
      <vt:lpstr>Μύθοι και θρύλοι της Λήμνου</vt:lpstr>
      <vt:lpstr>Μύθοι και θρύλοι της Λήμνου</vt:lpstr>
      <vt:lpstr>Μύθοι και θρύλοι της Λήμνου</vt:lpstr>
      <vt:lpstr>Μύθοι και θρύλοι της Λήμνου</vt:lpstr>
      <vt:lpstr>Μύθοι και θρύλοι της Λήμνου</vt:lpstr>
      <vt:lpstr>Παρουσίαση του PowerPoint</vt:lpstr>
    </vt:vector>
  </TitlesOfParts>
  <Company>EP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1ο  ΕΠΑΛ ΜΥΡΙΝΑΣ  ΕΡΕΥΝΗΤΙΚΗ ΕΡΓΑΣΙΑ</dc:title>
  <dc:creator>EP</dc:creator>
  <cp:lastModifiedBy>EP</cp:lastModifiedBy>
  <cp:revision>23</cp:revision>
  <dcterms:created xsi:type="dcterms:W3CDTF">2007-08-08T19:28:13Z</dcterms:created>
  <dcterms:modified xsi:type="dcterms:W3CDTF">2007-08-03T22:39:06Z</dcterms:modified>
</cp:coreProperties>
</file>