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57" r:id="rId3"/>
    <p:sldId id="258" r:id="rId4"/>
    <p:sldId id="259" r:id="rId5"/>
    <p:sldId id="261" r:id="rId6"/>
    <p:sldId id="264" r:id="rId7"/>
    <p:sldId id="262" r:id="rId8"/>
    <p:sldId id="265" r:id="rId9"/>
    <p:sldId id="263" r:id="rId10"/>
    <p:sldId id="266" r:id="rId11"/>
    <p:sldId id="260"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5C5C"/>
    <a:srgbClr val="0909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0562CA-C84E-463D-9C73-ABBDD7EDEAC8}" type="datetimeFigureOut">
              <a:rPr lang="el-GR" smtClean="0"/>
              <a:t>4/8/2007</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BB4B34-EBE3-4D58-9693-31A850814C3E}" type="slidenum">
              <a:rPr lang="el-GR" smtClean="0"/>
              <a:t>‹#›</a:t>
            </a:fld>
            <a:endParaRPr lang="el-GR"/>
          </a:p>
        </p:txBody>
      </p:sp>
    </p:spTree>
    <p:extLst>
      <p:ext uri="{BB962C8B-B14F-4D97-AF65-F5344CB8AC3E}">
        <p14:creationId xmlns:p14="http://schemas.microsoft.com/office/powerpoint/2010/main" val="2456746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143000" y="685800"/>
            <a:ext cx="4572000" cy="34290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4BB4B34-EBE3-4D58-9693-31A850814C3E}" type="slidenum">
              <a:rPr lang="el-GR" smtClean="0"/>
              <a:t>11</a:t>
            </a:fld>
            <a:endParaRPr lang="el-GR"/>
          </a:p>
        </p:txBody>
      </p:sp>
    </p:spTree>
    <p:extLst>
      <p:ext uri="{BB962C8B-B14F-4D97-AF65-F5344CB8AC3E}">
        <p14:creationId xmlns:p14="http://schemas.microsoft.com/office/powerpoint/2010/main" val="3805649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C0D05A74-59FF-4490-A4D1-9A45B3ECE38E}" type="datetimeFigureOut">
              <a:rPr lang="el-GR" smtClean="0"/>
              <a:t>4/8/2007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4FE17CE-B0E5-490C-B225-7DED2251FA0B}"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C0D05A74-59FF-4490-A4D1-9A45B3ECE38E}" type="datetimeFigureOut">
              <a:rPr lang="el-GR" smtClean="0"/>
              <a:t>4/8/2007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4FE17CE-B0E5-490C-B225-7DED2251FA0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0D05A74-59FF-4490-A4D1-9A45B3ECE38E}" type="datetimeFigureOut">
              <a:rPr lang="el-GR" smtClean="0"/>
              <a:t>4/8/2007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4FE17CE-B0E5-490C-B225-7DED2251FA0B}" type="slidenum">
              <a:rPr lang="el-GR" smtClean="0"/>
              <a:t>‹#›</a:t>
            </a:fld>
            <a:endParaRPr lang="el-G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1"/>
            <a:ext cx="2057400" cy="4487333"/>
          </a:xfrm>
        </p:spPr>
        <p:txBody>
          <a:bodyPr vert="eaVert" anchor="ctr"/>
          <a:lstStyle>
            <a:lvl1pPr algn="l">
              <a:defRPr>
                <a:solidFill>
                  <a:schemeClr val="tx2"/>
                </a:solidFill>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C0D05A74-59FF-4490-A4D1-9A45B3ECE38E}" type="datetimeFigureOut">
              <a:rPr lang="el-GR" smtClean="0"/>
              <a:t>4/8/2007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4FE17CE-B0E5-490C-B225-7DED2251FA0B}" type="slidenum">
              <a:rPr lang="el-GR" smtClean="0"/>
              <a:t>‹#›</a:t>
            </a:fld>
            <a:endParaRPr lang="el-GR"/>
          </a:p>
        </p:txBody>
      </p:sp>
      <p:sp>
        <p:nvSpPr>
          <p:cNvPr id="7" name="Title 6"/>
          <p:cNvSpPr>
            <a:spLocks noGrp="1"/>
          </p:cNvSpPr>
          <p:nvPr>
            <p:ph type="title"/>
          </p:nvPr>
        </p:nvSpPr>
        <p:spPr/>
        <p:txBody>
          <a:bodyPr/>
          <a:lstStyle/>
          <a:p>
            <a:r>
              <a:rPr lang="el-GR" smtClean="0"/>
              <a:t>Στυλ κύριου τίτλου</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9"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9" y="4087563"/>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5"/>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6"/>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367366" y="1437449"/>
            <a:ext cx="6417735"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0D05A74-59FF-4490-A4D1-9A45B3ECE38E}" type="datetimeFigureOut">
              <a:rPr lang="el-GR" smtClean="0"/>
              <a:t>4/8/2007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4FE17CE-B0E5-490C-B225-7DED2251FA0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C0D05A74-59FF-4490-A4D1-9A45B3ECE38E}" type="datetimeFigureOut">
              <a:rPr lang="el-GR" smtClean="0"/>
              <a:t>4/8/2007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4FE17CE-B0E5-490C-B225-7DED2251FA0B}" type="slidenum">
              <a:rPr lang="el-GR" smtClean="0"/>
              <a:t>‹#›</a:t>
            </a:fld>
            <a:endParaRPr lang="el-GR"/>
          </a:p>
        </p:txBody>
      </p:sp>
      <p:sp>
        <p:nvSpPr>
          <p:cNvPr id="9" name="Content Placeholder 8"/>
          <p:cNvSpPr>
            <a:spLocks noGrp="1"/>
          </p:cNvSpPr>
          <p:nvPr>
            <p:ph sz="quarter" idx="13"/>
          </p:nvPr>
        </p:nvSpPr>
        <p:spPr>
          <a:xfrm>
            <a:off x="676655" y="2679192"/>
            <a:ext cx="3822192" cy="34472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7334" y="3429001"/>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3429001"/>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C0D05A74-59FF-4490-A4D1-9A45B3ECE38E}" type="datetimeFigureOut">
              <a:rPr lang="el-GR" smtClean="0"/>
              <a:t>4/8/2007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4FE17CE-B0E5-490C-B225-7DED2251FA0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C0D05A74-59FF-4490-A4D1-9A45B3ECE38E}" type="datetimeFigureOut">
              <a:rPr lang="el-GR" smtClean="0"/>
              <a:t>4/8/2007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4FE17CE-B0E5-490C-B225-7DED2251FA0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2"/>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0D05A74-59FF-4490-A4D1-9A45B3ECE38E}" type="datetimeFigureOut">
              <a:rPr lang="el-GR" smtClean="0"/>
              <a:t>4/8/2007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4FE17CE-B0E5-490C-B225-7DED2251FA0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0D05A74-59FF-4490-A4D1-9A45B3ECE38E}" type="datetimeFigureOut">
              <a:rPr lang="el-GR" smtClean="0"/>
              <a:t>4/8/2007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4FE17CE-B0E5-490C-B225-7DED2251FA0B}" type="slidenum">
              <a:rPr lang="el-GR" smtClean="0"/>
              <a:t>‹#›</a:t>
            </a:fld>
            <a:endParaRPr lang="el-GR"/>
          </a:p>
        </p:txBody>
      </p:sp>
      <p:sp>
        <p:nvSpPr>
          <p:cNvPr id="4" name="Text Placeholder 3"/>
          <p:cNvSpPr>
            <a:spLocks noGrp="1"/>
          </p:cNvSpPr>
          <p:nvPr>
            <p:ph type="body" sz="half" idx="2"/>
          </p:nvPr>
        </p:nvSpPr>
        <p:spPr>
          <a:xfrm>
            <a:off x="914400" y="3581401"/>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651963"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6" y="338667"/>
            <a:ext cx="3812645" cy="2429934"/>
          </a:xfrm>
        </p:spPr>
        <p:txBody>
          <a:bodyPr anchor="b">
            <a:normAutofit/>
          </a:bodyPr>
          <a:lstStyle>
            <a:lvl1pPr algn="l">
              <a:defRPr sz="2800" b="0">
                <a:solidFill>
                  <a:srgbClr val="FFFFFF"/>
                </a:solidFill>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4868333" y="2785534"/>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0D05A74-59FF-4490-A4D1-9A45B3ECE38E}" type="datetimeFigureOut">
              <a:rPr lang="el-GR" smtClean="0"/>
              <a:t>4/8/2007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4FE17CE-B0E5-490C-B225-7DED2251FA0B}" type="slidenum">
              <a:rPr lang="el-GR" smtClean="0"/>
              <a:t>‹#›</a:t>
            </a:fld>
            <a:endParaRPr lang="el-G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30"/>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4" name="Date Placeholder 3"/>
          <p:cNvSpPr>
            <a:spLocks noGrp="1"/>
          </p:cNvSpPr>
          <p:nvPr>
            <p:ph type="dt" sz="half" idx="2"/>
          </p:nvPr>
        </p:nvSpPr>
        <p:spPr>
          <a:xfrm>
            <a:off x="5163672" y="6250165"/>
            <a:ext cx="3786691" cy="365125"/>
          </a:xfrm>
          <a:prstGeom prst="rect">
            <a:avLst/>
          </a:prstGeom>
        </p:spPr>
        <p:txBody>
          <a:bodyPr vert="horz" lIns="91440" tIns="45720" rIns="91440" bIns="45720" rtlCol="0" anchor="ctr"/>
          <a:lstStyle>
            <a:lvl1pPr algn="r">
              <a:defRPr sz="1000">
                <a:solidFill>
                  <a:schemeClr val="tx2"/>
                </a:solidFill>
              </a:defRPr>
            </a:lvl1pPr>
          </a:lstStyle>
          <a:p>
            <a:fld id="{C0D05A74-59FF-4490-A4D1-9A45B3ECE38E}" type="datetimeFigureOut">
              <a:rPr lang="el-GR" smtClean="0"/>
              <a:t>4/8/2007</a:t>
            </a:fld>
            <a:endParaRPr lang="el-GR"/>
          </a:p>
        </p:txBody>
      </p:sp>
      <p:sp>
        <p:nvSpPr>
          <p:cNvPr id="5" name="Footer Placeholder 4"/>
          <p:cNvSpPr>
            <a:spLocks noGrp="1"/>
          </p:cNvSpPr>
          <p:nvPr>
            <p:ph type="ftr" sz="quarter" idx="3"/>
          </p:nvPr>
        </p:nvSpPr>
        <p:spPr>
          <a:xfrm>
            <a:off x="193639" y="6250165"/>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l-GR"/>
          </a:p>
        </p:txBody>
      </p:sp>
      <p:sp>
        <p:nvSpPr>
          <p:cNvPr id="6" name="Slide Number Placeholder 5"/>
          <p:cNvSpPr>
            <a:spLocks noGrp="1"/>
          </p:cNvSpPr>
          <p:nvPr>
            <p:ph type="sldNum" sz="quarter" idx="4"/>
          </p:nvPr>
        </p:nvSpPr>
        <p:spPr>
          <a:xfrm>
            <a:off x="3991088" y="6250164"/>
            <a:ext cx="1161827" cy="365125"/>
          </a:xfrm>
          <a:prstGeom prst="rect">
            <a:avLst/>
          </a:prstGeom>
        </p:spPr>
        <p:txBody>
          <a:bodyPr vert="horz" lIns="91440" tIns="45720" rIns="91440" bIns="45720" rtlCol="0" anchor="ctr"/>
          <a:lstStyle>
            <a:lvl1pPr algn="ctr">
              <a:defRPr sz="1000">
                <a:solidFill>
                  <a:schemeClr val="tx2"/>
                </a:solidFill>
              </a:defRPr>
            </a:lvl1pPr>
          </a:lstStyle>
          <a:p>
            <a:fld id="{54FE17CE-B0E5-490C-B225-7DED2251FA0B}" type="slidenum">
              <a:rPr lang="el-GR" smtClean="0"/>
              <a:t>‹#›</a:t>
            </a:fld>
            <a:endParaRPr lang="el-GR"/>
          </a:p>
        </p:txBody>
      </p:sp>
      <p:sp>
        <p:nvSpPr>
          <p:cNvPr id="3" name="Text Placeholder 2"/>
          <p:cNvSpPr>
            <a:spLocks noGrp="1"/>
          </p:cNvSpPr>
          <p:nvPr>
            <p:ph type="body" idx="1"/>
          </p:nvPr>
        </p:nvSpPr>
        <p:spPr>
          <a:xfrm>
            <a:off x="872068" y="2675467"/>
            <a:ext cx="7408333" cy="3450696"/>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95536" y="260648"/>
            <a:ext cx="8204448" cy="1658666"/>
          </a:xfrm>
        </p:spPr>
        <p:txBody>
          <a:bodyPr>
            <a:prstTxWarp prst="textInflateTop">
              <a:avLst/>
            </a:prstTxWarp>
            <a:normAutofit/>
          </a:bodyPr>
          <a:lstStyle/>
          <a:p>
            <a:r>
              <a:rPr lang="el-GR" sz="4300" dirty="0" smtClean="0">
                <a:ln w="10160">
                  <a:solidFill>
                    <a:schemeClr val="accent1"/>
                  </a:solidFill>
                  <a:prstDash val="solid"/>
                </a:ln>
                <a:effectLst>
                  <a:outerShdw blurRad="38100" dist="32000" dir="5400000" algn="tl">
                    <a:srgbClr val="000000">
                      <a:alpha val="30000"/>
                    </a:srgbClr>
                  </a:outerShdw>
                </a:effectLst>
                <a:latin typeface="Corbel" pitchFamily="34" charset="0"/>
              </a:rPr>
              <a:t>1</a:t>
            </a:r>
            <a:r>
              <a:rPr lang="el-GR" sz="4300" baseline="30000" dirty="0" smtClean="0">
                <a:ln w="10160">
                  <a:solidFill>
                    <a:schemeClr val="accent1"/>
                  </a:solidFill>
                  <a:prstDash val="solid"/>
                </a:ln>
                <a:effectLst>
                  <a:outerShdw blurRad="38100" dist="32000" dir="5400000" algn="tl">
                    <a:srgbClr val="000000">
                      <a:alpha val="30000"/>
                    </a:srgbClr>
                  </a:outerShdw>
                </a:effectLst>
                <a:latin typeface="Corbel" pitchFamily="34" charset="0"/>
              </a:rPr>
              <a:t>ο</a:t>
            </a:r>
            <a:r>
              <a:rPr lang="el-GR" sz="4300" dirty="0" smtClean="0">
                <a:ln w="10160">
                  <a:solidFill>
                    <a:schemeClr val="accent1"/>
                  </a:solidFill>
                  <a:prstDash val="solid"/>
                </a:ln>
                <a:effectLst>
                  <a:outerShdw blurRad="38100" dist="32000" dir="5400000" algn="tl">
                    <a:srgbClr val="000000">
                      <a:alpha val="30000"/>
                    </a:srgbClr>
                  </a:outerShdw>
                </a:effectLst>
                <a:latin typeface="Corbel" pitchFamily="34" charset="0"/>
              </a:rPr>
              <a:t>  ΕΠΑΛ ΜΥΡΙΝΑΣ </a:t>
            </a:r>
            <a:br>
              <a:rPr lang="el-GR" sz="4300" dirty="0" smtClean="0">
                <a:ln w="10160">
                  <a:solidFill>
                    <a:schemeClr val="accent1"/>
                  </a:solidFill>
                  <a:prstDash val="solid"/>
                </a:ln>
                <a:effectLst>
                  <a:outerShdw blurRad="38100" dist="32000" dir="5400000" algn="tl">
                    <a:srgbClr val="000000">
                      <a:alpha val="30000"/>
                    </a:srgbClr>
                  </a:outerShdw>
                </a:effectLst>
                <a:latin typeface="Corbel" pitchFamily="34" charset="0"/>
              </a:rPr>
            </a:br>
            <a:r>
              <a:rPr lang="el-GR" sz="3000" dirty="0" smtClean="0">
                <a:ln w="10160">
                  <a:solidFill>
                    <a:schemeClr val="accent1"/>
                  </a:solidFill>
                  <a:prstDash val="solid"/>
                </a:ln>
                <a:effectLst>
                  <a:outerShdw blurRad="38100" dist="32000" dir="5400000" algn="tl">
                    <a:srgbClr val="000000">
                      <a:alpha val="30000"/>
                    </a:srgbClr>
                  </a:outerShdw>
                </a:effectLst>
                <a:latin typeface="Corbel" pitchFamily="34" charset="0"/>
              </a:rPr>
              <a:t>ΕΡΕΥΝΗΤΙΚΗ ΕΡΓΑΣΙΑ</a:t>
            </a:r>
            <a:endParaRPr lang="el-GR" sz="3000" dirty="0">
              <a:ln w="10160">
                <a:solidFill>
                  <a:schemeClr val="accent1"/>
                </a:solidFill>
                <a:prstDash val="solid"/>
              </a:ln>
              <a:effectLst>
                <a:outerShdw blurRad="38100" dist="32000" dir="5400000" algn="tl">
                  <a:srgbClr val="000000">
                    <a:alpha val="30000"/>
                  </a:srgbClr>
                </a:outerShdw>
              </a:effectLst>
              <a:latin typeface="Corbel" pitchFamily="34" charset="0"/>
            </a:endParaRPr>
          </a:p>
        </p:txBody>
      </p:sp>
      <p:sp>
        <p:nvSpPr>
          <p:cNvPr id="4" name="Υπότιτλος 3"/>
          <p:cNvSpPr>
            <a:spLocks noGrp="1"/>
          </p:cNvSpPr>
          <p:nvPr>
            <p:ph type="subTitle" idx="1"/>
          </p:nvPr>
        </p:nvSpPr>
        <p:spPr>
          <a:xfrm>
            <a:off x="287016" y="2348880"/>
            <a:ext cx="8533456" cy="3888432"/>
          </a:xfrm>
        </p:spPr>
        <p:txBody>
          <a:bodyPr/>
          <a:lstStyle/>
          <a:p>
            <a:pPr marL="27432" lvl="0" algn="l">
              <a:spcBef>
                <a:spcPts val="600"/>
              </a:spcBef>
              <a:buClr>
                <a:srgbClr val="3891A7"/>
              </a:buClr>
              <a:buSzPct val="80000"/>
            </a:pPr>
            <a:r>
              <a:rPr lang="el-GR" sz="2600" b="1" dirty="0" smtClean="0">
                <a:solidFill>
                  <a:srgbClr val="4F271C">
                    <a:shade val="30000"/>
                    <a:satMod val="150000"/>
                  </a:srgbClr>
                </a:solidFill>
                <a:latin typeface="Corbel"/>
              </a:rPr>
              <a:t>ΘΕΜΑ</a:t>
            </a:r>
            <a:r>
              <a:rPr lang="el-GR" sz="2600" b="1" dirty="0">
                <a:solidFill>
                  <a:srgbClr val="4F271C">
                    <a:shade val="30000"/>
                    <a:satMod val="150000"/>
                  </a:srgbClr>
                </a:solidFill>
                <a:latin typeface="Corbel"/>
              </a:rPr>
              <a:t>: «Μύθοι και θρύλοι της Λήμνου</a:t>
            </a:r>
            <a:r>
              <a:rPr lang="el-GR" sz="2600" b="1" dirty="0" smtClean="0">
                <a:solidFill>
                  <a:srgbClr val="4F271C">
                    <a:shade val="30000"/>
                    <a:satMod val="150000"/>
                  </a:srgbClr>
                </a:solidFill>
                <a:latin typeface="Corbel"/>
              </a:rPr>
              <a:t>»</a:t>
            </a:r>
          </a:p>
          <a:p>
            <a:pPr marL="541782" lvl="0" indent="-514350" algn="l">
              <a:spcBef>
                <a:spcPts val="600"/>
              </a:spcBef>
              <a:buClr>
                <a:srgbClr val="3891A7"/>
              </a:buClr>
              <a:buSzPct val="80000"/>
              <a:buFont typeface="+mj-lt"/>
              <a:buAutoNum type="arabicPeriod"/>
            </a:pPr>
            <a:endParaRPr lang="el-GR" sz="2600" dirty="0" smtClean="0">
              <a:solidFill>
                <a:srgbClr val="4F271C">
                  <a:shade val="30000"/>
                  <a:satMod val="150000"/>
                </a:srgbClr>
              </a:solidFill>
              <a:latin typeface="Corbel"/>
            </a:endParaRPr>
          </a:p>
          <a:p>
            <a:pPr marL="541782" lvl="0" indent="-514350" algn="l">
              <a:spcBef>
                <a:spcPts val="600"/>
              </a:spcBef>
              <a:buClr>
                <a:srgbClr val="3891A7"/>
              </a:buClr>
              <a:buSzPct val="80000"/>
              <a:buFont typeface="+mj-lt"/>
              <a:buAutoNum type="arabicPeriod"/>
            </a:pPr>
            <a:r>
              <a:rPr lang="el-GR" sz="2600" dirty="0" smtClean="0">
                <a:solidFill>
                  <a:srgbClr val="4F271C">
                    <a:shade val="30000"/>
                    <a:satMod val="150000"/>
                  </a:srgbClr>
                </a:solidFill>
                <a:latin typeface="Corbel"/>
              </a:rPr>
              <a:t>Αναστασία Παλατιανού </a:t>
            </a:r>
          </a:p>
          <a:p>
            <a:pPr marL="541782" lvl="0" indent="-514350" algn="l">
              <a:spcBef>
                <a:spcPts val="600"/>
              </a:spcBef>
              <a:buClr>
                <a:srgbClr val="3891A7"/>
              </a:buClr>
              <a:buSzPct val="80000"/>
              <a:buFont typeface="+mj-lt"/>
              <a:buAutoNum type="arabicPeriod"/>
            </a:pPr>
            <a:r>
              <a:rPr lang="el-GR" sz="2600" dirty="0" err="1" smtClean="0">
                <a:solidFill>
                  <a:srgbClr val="4F271C">
                    <a:shade val="30000"/>
                    <a:satMod val="150000"/>
                  </a:srgbClr>
                </a:solidFill>
                <a:latin typeface="Corbel"/>
              </a:rPr>
              <a:t>Μιχαλοπούλου</a:t>
            </a:r>
            <a:r>
              <a:rPr lang="el-GR" sz="2600" dirty="0" smtClean="0">
                <a:solidFill>
                  <a:srgbClr val="4F271C">
                    <a:shade val="30000"/>
                    <a:satMod val="150000"/>
                  </a:srgbClr>
                </a:solidFill>
                <a:latin typeface="Corbel"/>
              </a:rPr>
              <a:t> Ευγενία</a:t>
            </a:r>
          </a:p>
          <a:p>
            <a:pPr marL="541782" lvl="0" indent="-514350" algn="l">
              <a:spcBef>
                <a:spcPts val="600"/>
              </a:spcBef>
              <a:buClr>
                <a:srgbClr val="3891A7"/>
              </a:buClr>
              <a:buSzPct val="80000"/>
              <a:buFont typeface="+mj-lt"/>
              <a:buAutoNum type="arabicPeriod"/>
            </a:pPr>
            <a:r>
              <a:rPr lang="el-GR" sz="2600" dirty="0" err="1" smtClean="0">
                <a:solidFill>
                  <a:srgbClr val="4F271C">
                    <a:shade val="30000"/>
                    <a:satMod val="150000"/>
                  </a:srgbClr>
                </a:solidFill>
                <a:latin typeface="Corbel"/>
              </a:rPr>
              <a:t>Μπλιά</a:t>
            </a:r>
            <a:r>
              <a:rPr lang="el-GR" sz="2600" dirty="0" smtClean="0">
                <a:solidFill>
                  <a:srgbClr val="4F271C">
                    <a:shade val="30000"/>
                    <a:satMod val="150000"/>
                  </a:srgbClr>
                </a:solidFill>
                <a:latin typeface="Corbel"/>
              </a:rPr>
              <a:t> Ζωή</a:t>
            </a:r>
          </a:p>
          <a:p>
            <a:pPr marL="541782" lvl="0" indent="-514350" algn="l">
              <a:spcBef>
                <a:spcPts val="600"/>
              </a:spcBef>
              <a:buClr>
                <a:srgbClr val="3891A7"/>
              </a:buClr>
              <a:buSzPct val="80000"/>
              <a:buFont typeface="+mj-lt"/>
              <a:buAutoNum type="arabicPeriod"/>
            </a:pPr>
            <a:r>
              <a:rPr lang="el-GR" sz="2600" dirty="0" err="1" smtClean="0">
                <a:solidFill>
                  <a:srgbClr val="4F271C">
                    <a:shade val="30000"/>
                    <a:satMod val="150000"/>
                  </a:srgbClr>
                </a:solidFill>
                <a:latin typeface="Corbel"/>
              </a:rPr>
              <a:t>Βολάρης</a:t>
            </a:r>
            <a:r>
              <a:rPr lang="el-GR" sz="2600" dirty="0" smtClean="0">
                <a:solidFill>
                  <a:srgbClr val="4F271C">
                    <a:shade val="30000"/>
                    <a:satMod val="150000"/>
                  </a:srgbClr>
                </a:solidFill>
                <a:latin typeface="Corbel"/>
              </a:rPr>
              <a:t> Παναγιώτης</a:t>
            </a:r>
            <a:endParaRPr lang="el-GR" sz="2600" dirty="0">
              <a:solidFill>
                <a:srgbClr val="4F271C">
                  <a:shade val="30000"/>
                  <a:satMod val="150000"/>
                </a:srgbClr>
              </a:solidFill>
              <a:latin typeface="Corbel"/>
            </a:endParaRPr>
          </a:p>
          <a:p>
            <a:pPr marL="514350" indent="-514350" algn="l">
              <a:buFont typeface="+mj-lt"/>
              <a:buAutoNum type="arabicPeriod"/>
            </a:pPr>
            <a:endParaRPr lang="el-GR" dirty="0" smtClean="0">
              <a:solidFill>
                <a:srgbClr val="5C5C5C"/>
              </a:solidFill>
            </a:endParaRPr>
          </a:p>
          <a:p>
            <a:pPr marL="514350" indent="-514350" algn="l">
              <a:buFont typeface="+mj-lt"/>
              <a:buAutoNum type="arabicPeriod"/>
            </a:pPr>
            <a:endParaRPr lang="el-GR" dirty="0">
              <a:solidFill>
                <a:srgbClr val="5C5C5C"/>
              </a:solidFill>
            </a:endParaRPr>
          </a:p>
        </p:txBody>
      </p:sp>
    </p:spTree>
    <p:extLst>
      <p:ext uri="{BB962C8B-B14F-4D97-AF65-F5344CB8AC3E}">
        <p14:creationId xmlns:p14="http://schemas.microsoft.com/office/powerpoint/2010/main" val="1905451217"/>
      </p:ext>
    </p:extLst>
  </p:cSld>
  <p:clrMapOvr>
    <a:masterClrMapping/>
  </p:clrMapOvr>
  <mc:AlternateContent xmlns:mc="http://schemas.openxmlformats.org/markup-compatibility/2006" xmlns:p14="http://schemas.microsoft.com/office/powerpoint/2010/main">
    <mc:Choice Requires="p14">
      <p:transition spd="slow" p14:dur="4400" advTm="5000">
        <p14:honeycomb/>
      </p:transition>
    </mc:Choice>
    <mc:Fallback xmlns="">
      <p:transition spd="slow" advTm="5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0216" y="1556793"/>
            <a:ext cx="3466728" cy="4525963"/>
          </a:xfrm>
        </p:spPr>
        <p:txBody>
          <a:bodyPr>
            <a:normAutofit/>
          </a:bodyPr>
          <a:lstStyle/>
          <a:p>
            <a:pPr marL="0" lvl="0" indent="0" algn="ctr">
              <a:buNone/>
            </a:pPr>
            <a:r>
              <a:rPr lang="el-GR" b="1" u="sng" dirty="0">
                <a:solidFill>
                  <a:schemeClr val="accent5">
                    <a:lumMod val="75000"/>
                  </a:schemeClr>
                </a:solidFill>
                <a:latin typeface="Corbel" pitchFamily="34" charset="0"/>
              </a:rPr>
              <a:t>Η ερωτευμένη Βασίλισσα &amp; η χρυσή </a:t>
            </a:r>
            <a:r>
              <a:rPr lang="el-GR" b="1" u="sng" dirty="0" err="1">
                <a:solidFill>
                  <a:schemeClr val="accent5">
                    <a:lumMod val="75000"/>
                  </a:schemeClr>
                </a:solidFill>
                <a:latin typeface="Corbel" pitchFamily="34" charset="0"/>
              </a:rPr>
              <a:t>γουρουνοπούλα</a:t>
            </a:r>
            <a:endParaRPr lang="el-GR" b="1" u="sng" dirty="0">
              <a:solidFill>
                <a:schemeClr val="accent5">
                  <a:lumMod val="75000"/>
                </a:schemeClr>
              </a:solidFill>
              <a:latin typeface="Corbel" pitchFamily="34" charset="0"/>
            </a:endParaRPr>
          </a:p>
          <a:p>
            <a:endParaRPr lang="el-GR" dirty="0" smtClean="0"/>
          </a:p>
          <a:p>
            <a:pPr lvl="0"/>
            <a:r>
              <a:rPr lang="el-GR" sz="2200" b="1" dirty="0" smtClean="0">
                <a:solidFill>
                  <a:schemeClr val="accent5">
                    <a:lumMod val="75000"/>
                  </a:schemeClr>
                </a:solidFill>
                <a:latin typeface="Corbel" pitchFamily="34" charset="0"/>
              </a:rPr>
              <a:t>Καμίνια, Υψιπύλη, βασίλισσα της Φρυγίας, άρρωστη, ερωτευμένη, χρυσή γουρούνα, φιλοξενία </a:t>
            </a:r>
            <a:r>
              <a:rPr lang="el-GR" sz="2200" b="1" dirty="0" err="1" smtClean="0">
                <a:solidFill>
                  <a:schemeClr val="accent5">
                    <a:lumMod val="75000"/>
                  </a:schemeClr>
                </a:solidFill>
                <a:latin typeface="Corbel" pitchFamily="34" charset="0"/>
              </a:rPr>
              <a:t>Λημνιών</a:t>
            </a:r>
            <a:r>
              <a:rPr lang="el-GR" sz="2200" b="1" dirty="0" smtClean="0">
                <a:solidFill>
                  <a:schemeClr val="accent5">
                    <a:lumMod val="75000"/>
                  </a:schemeClr>
                </a:solidFill>
                <a:latin typeface="Corbel" pitchFamily="34" charset="0"/>
              </a:rPr>
              <a:t>.  </a:t>
            </a:r>
            <a:endParaRPr lang="el-GR" sz="2200" b="1" u="sng" dirty="0">
              <a:solidFill>
                <a:schemeClr val="accent5">
                  <a:lumMod val="75000"/>
                </a:schemeClr>
              </a:solidFill>
              <a:latin typeface="Corbel" pitchFamily="34" charset="0"/>
            </a:endParaRPr>
          </a:p>
          <a:p>
            <a:endParaRPr lang="el-GR" dirty="0"/>
          </a:p>
        </p:txBody>
      </p:sp>
      <p:sp>
        <p:nvSpPr>
          <p:cNvPr id="2" name="Τίτλος 1"/>
          <p:cNvSpPr>
            <a:spLocks noGrp="1"/>
          </p:cNvSpPr>
          <p:nvPr>
            <p:ph type="title"/>
          </p:nvPr>
        </p:nvSpPr>
        <p:spPr>
          <a:xfrm>
            <a:off x="395536" y="404664"/>
            <a:ext cx="8229600" cy="1252728"/>
          </a:xfrm>
        </p:spPr>
        <p:txBody>
          <a:bodyPr>
            <a:prstTxWarp prst="textChevron">
              <a:avLst/>
            </a:prstTxWarp>
            <a:scene3d>
              <a:camera prst="orthographicFront"/>
              <a:lightRig rig="glow" dir="tl">
                <a:rot lat="0" lon="0" rev="5400000"/>
              </a:lightRig>
            </a:scene3d>
            <a:sp3d contourW="12700">
              <a:bevelT w="25400" h="25400"/>
              <a:contourClr>
                <a:schemeClr val="accent6">
                  <a:shade val="73000"/>
                </a:schemeClr>
              </a:contourClr>
            </a:sp3d>
          </a:bodyPr>
          <a:lstStyle/>
          <a:p>
            <a:r>
              <a:rPr lang="el-GR" sz="43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rbel"/>
              </a:rPr>
              <a:t>Μύθοι και θρύλοι της Λήμνου</a:t>
            </a:r>
            <a:endParaRPr lang="el-G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1919" y="2038922"/>
            <a:ext cx="1953171" cy="2758230"/>
          </a:xfrm>
          <a:prstGeom prst="rect">
            <a:avLst/>
          </a:prstGeom>
        </p:spPr>
      </p:pic>
      <p:pic>
        <p:nvPicPr>
          <p:cNvPr id="5" name="Εικόνα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84168" y="2090008"/>
            <a:ext cx="2687614" cy="4422330"/>
          </a:xfrm>
          <a:prstGeom prst="rect">
            <a:avLst/>
          </a:prstGeom>
        </p:spPr>
      </p:pic>
      <p:pic>
        <p:nvPicPr>
          <p:cNvPr id="6" name="Εικόνα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48563" y="5013176"/>
            <a:ext cx="2056705" cy="1715186"/>
          </a:xfrm>
          <a:prstGeom prst="rect">
            <a:avLst/>
          </a:prstGeom>
        </p:spPr>
      </p:pic>
    </p:spTree>
    <p:extLst>
      <p:ext uri="{BB962C8B-B14F-4D97-AF65-F5344CB8AC3E}">
        <p14:creationId xmlns:p14="http://schemas.microsoft.com/office/powerpoint/2010/main" val="295412379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46031" y="2132856"/>
            <a:ext cx="8229600" cy="4525963"/>
          </a:xfrm>
        </p:spPr>
        <p:txBody>
          <a:bodyPr>
            <a:normAutofit/>
          </a:bodyPr>
          <a:lstStyle/>
          <a:p>
            <a:pPr marL="0" indent="0">
              <a:buNone/>
            </a:pPr>
            <a:r>
              <a:rPr lang="el-GR" sz="2400" dirty="0" smtClean="0">
                <a:solidFill>
                  <a:schemeClr val="accent5">
                    <a:lumMod val="75000"/>
                  </a:schemeClr>
                </a:solidFill>
              </a:rPr>
              <a:t>Ευχαριστούμε θερμά την καθηγήτρια του Γενικού Λυκείου Μύρινας που είναι και υπεύθυνη της Βιβλιοθήκης του σχολείου μας (Γενικού κ </a:t>
            </a:r>
            <a:r>
              <a:rPr lang="el-GR" sz="2400" dirty="0" err="1" smtClean="0">
                <a:solidFill>
                  <a:schemeClr val="accent5">
                    <a:lumMod val="75000"/>
                  </a:schemeClr>
                </a:solidFill>
              </a:rPr>
              <a:t>Επα.λ</a:t>
            </a:r>
            <a:r>
              <a:rPr lang="el-GR" sz="2400" dirty="0" smtClean="0">
                <a:solidFill>
                  <a:schemeClr val="accent5">
                    <a:lumMod val="75000"/>
                  </a:schemeClr>
                </a:solidFill>
              </a:rPr>
              <a:t>. Μύρινας)  την κυρία </a:t>
            </a:r>
            <a:r>
              <a:rPr lang="el-GR" sz="2400" dirty="0" err="1" smtClean="0">
                <a:solidFill>
                  <a:schemeClr val="accent5">
                    <a:lumMod val="75000"/>
                  </a:schemeClr>
                </a:solidFill>
              </a:rPr>
              <a:t>Μανουσογιαννάκη</a:t>
            </a:r>
            <a:r>
              <a:rPr lang="el-GR" sz="2400" dirty="0" smtClean="0">
                <a:solidFill>
                  <a:schemeClr val="accent5">
                    <a:lumMod val="75000"/>
                  </a:schemeClr>
                </a:solidFill>
              </a:rPr>
              <a:t>. Ευχαριστούμε ακόμα την Βιβλιοθήκη Καρατζά που μας δέχτηκε στο χώρο της και μας πρόσφερε </a:t>
            </a:r>
            <a:r>
              <a:rPr lang="el-GR" sz="2400" dirty="0" err="1" smtClean="0">
                <a:solidFill>
                  <a:schemeClr val="accent5">
                    <a:lumMod val="75000"/>
                  </a:schemeClr>
                </a:solidFill>
              </a:rPr>
              <a:t>συμαντική</a:t>
            </a:r>
            <a:r>
              <a:rPr lang="el-GR" sz="2400" dirty="0" smtClean="0">
                <a:solidFill>
                  <a:schemeClr val="accent5">
                    <a:lumMod val="75000"/>
                  </a:schemeClr>
                </a:solidFill>
              </a:rPr>
              <a:t> βοήθεια. Επίσης να ευχαριστήσουμε τους ανθρώπους που μας </a:t>
            </a:r>
            <a:r>
              <a:rPr lang="el-GR" sz="2400" dirty="0" err="1" smtClean="0">
                <a:solidFill>
                  <a:schemeClr val="accent5">
                    <a:lumMod val="75000"/>
                  </a:schemeClr>
                </a:solidFill>
              </a:rPr>
              <a:t>δώσαν</a:t>
            </a:r>
            <a:r>
              <a:rPr lang="el-GR" sz="2400" dirty="0" smtClean="0">
                <a:solidFill>
                  <a:schemeClr val="accent5">
                    <a:lumMod val="75000"/>
                  </a:schemeClr>
                </a:solidFill>
              </a:rPr>
              <a:t> μια μικρή συνέντευξη για να ενισχύσουμε τις πληροφορίες μας! Μένει να πούμε ένα μεγάλο ευχαριστώ στους υπεύθυνους καθηγητές μας για την συνεργασία που είχαμε και για την βοήθεια τους. Την κυρία Παγώνη Μαρία και τον κύριο </a:t>
            </a:r>
            <a:r>
              <a:rPr lang="el-GR" sz="2400" dirty="0" err="1" smtClean="0">
                <a:solidFill>
                  <a:schemeClr val="accent5">
                    <a:lumMod val="75000"/>
                  </a:schemeClr>
                </a:solidFill>
              </a:rPr>
              <a:t>Αρίμη</a:t>
            </a:r>
            <a:r>
              <a:rPr lang="el-GR" sz="2400" dirty="0" smtClean="0">
                <a:solidFill>
                  <a:schemeClr val="accent5">
                    <a:lumMod val="75000"/>
                  </a:schemeClr>
                </a:solidFill>
              </a:rPr>
              <a:t> Αθανάσιο. </a:t>
            </a:r>
            <a:endParaRPr lang="el-GR" sz="2400" dirty="0">
              <a:solidFill>
                <a:schemeClr val="accent5">
                  <a:lumMod val="75000"/>
                </a:schemeClr>
              </a:solidFill>
            </a:endParaRPr>
          </a:p>
        </p:txBody>
      </p:sp>
      <p:sp>
        <p:nvSpPr>
          <p:cNvPr id="7" name="Ορθογώνιο 6"/>
          <p:cNvSpPr/>
          <p:nvPr/>
        </p:nvSpPr>
        <p:spPr>
          <a:xfrm>
            <a:off x="107504" y="476672"/>
            <a:ext cx="8906655" cy="1427386"/>
          </a:xfrm>
          <a:prstGeom prst="rect">
            <a:avLst/>
          </a:prstGeom>
          <a:noFill/>
        </p:spPr>
        <p:txBody>
          <a:bodyPr wrap="none" lIns="91440" tIns="45720" rIns="91440" bIns="45720">
            <a:prstTxWarp prst="textChevron">
              <a:avLst/>
            </a:prstTxWarp>
            <a:spAutoFit/>
            <a:scene3d>
              <a:camera prst="orthographicFront"/>
              <a:lightRig rig="glow" dir="tl">
                <a:rot lat="0" lon="0" rev="5400000"/>
              </a:lightRig>
            </a:scene3d>
            <a:sp3d extrusionH="57150" contourW="12700">
              <a:bevelT w="25400" h="25400" prst="softRound"/>
              <a:contourClr>
                <a:schemeClr val="accent6">
                  <a:shade val="73000"/>
                </a:schemeClr>
              </a:contourClr>
            </a:sp3d>
          </a:bodyPr>
          <a:lstStyle/>
          <a:p>
            <a:pPr algn="ctr"/>
            <a:r>
              <a:rPr lang="el-GR"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rbel" pitchFamily="34" charset="0"/>
                <a:ea typeface="+mn-ea"/>
                <a:cs typeface="+mn-cs"/>
              </a:rPr>
              <a:t>Βιβλιογραφία </a:t>
            </a:r>
            <a:r>
              <a:rPr lang="el-GR"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rbel" pitchFamily="34" charset="0"/>
                <a:ea typeface="+mn-ea"/>
                <a:cs typeface="+mn-cs"/>
              </a:rPr>
              <a:t>ή/και</a:t>
            </a:r>
            <a:br>
              <a:rPr lang="el-GR"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rbel" pitchFamily="34" charset="0"/>
                <a:ea typeface="+mn-ea"/>
                <a:cs typeface="+mn-cs"/>
              </a:rPr>
            </a:br>
            <a:r>
              <a:rPr lang="el-GR"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rbel" pitchFamily="34" charset="0"/>
                <a:ea typeface="+mn-ea"/>
                <a:cs typeface="+mn-cs"/>
              </a:rPr>
              <a:t> </a:t>
            </a:r>
            <a:r>
              <a:rPr lang="el-GR"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rbel" pitchFamily="34" charset="0"/>
                <a:ea typeface="+mn-ea"/>
                <a:cs typeface="+mn-cs"/>
              </a:rPr>
              <a:t>ευχαριστίες</a:t>
            </a:r>
            <a:endParaRPr lang="el-GR"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66436082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2276872"/>
            <a:ext cx="8373616" cy="3960440"/>
          </a:xfrm>
        </p:spPr>
        <p:txBody>
          <a:bodyPr>
            <a:normAutofit/>
          </a:bodyPr>
          <a:lstStyle/>
          <a:p>
            <a:pPr marL="0" indent="0">
              <a:buNone/>
            </a:pPr>
            <a:r>
              <a:rPr lang="el-GR" sz="2800" dirty="0" smtClean="0">
                <a:latin typeface="Corbel" pitchFamily="34" charset="0"/>
              </a:rPr>
              <a:t>Η ομάδα μας θα ασχοληθεί συγκεκριμένα με του εξής μύθους:</a:t>
            </a:r>
            <a:endParaRPr lang="el-GR" sz="2800" dirty="0">
              <a:latin typeface="Corbel" pitchFamily="34" charset="0"/>
            </a:endParaRPr>
          </a:p>
          <a:p>
            <a:r>
              <a:rPr lang="el-GR" sz="2800" dirty="0" smtClean="0">
                <a:latin typeface="Corbel" pitchFamily="34" charset="0"/>
              </a:rPr>
              <a:t>Αργοναύτες</a:t>
            </a:r>
          </a:p>
          <a:p>
            <a:r>
              <a:rPr lang="el-GR" sz="2800" dirty="0" smtClean="0">
                <a:latin typeface="Corbel" pitchFamily="34" charset="0"/>
              </a:rPr>
              <a:t>Λήμνος &amp; Ίμβρος </a:t>
            </a:r>
          </a:p>
          <a:p>
            <a:r>
              <a:rPr lang="el-GR" sz="2800" dirty="0" smtClean="0">
                <a:latin typeface="Corbel" pitchFamily="34" charset="0"/>
              </a:rPr>
              <a:t>Λαβύρινθος</a:t>
            </a:r>
          </a:p>
          <a:p>
            <a:r>
              <a:rPr lang="el-GR" sz="2800" dirty="0" smtClean="0">
                <a:latin typeface="Corbel" pitchFamily="34" charset="0"/>
              </a:rPr>
              <a:t>Η ερωτευμένη Βασίλισσα &amp; η χρυσή </a:t>
            </a:r>
            <a:r>
              <a:rPr lang="el-GR" sz="2800" dirty="0" err="1" smtClean="0">
                <a:latin typeface="Corbel" pitchFamily="34" charset="0"/>
              </a:rPr>
              <a:t>γουρουνοπούλα</a:t>
            </a:r>
            <a:endParaRPr lang="el-GR" sz="2800" dirty="0">
              <a:latin typeface="Corbel" pitchFamily="34" charset="0"/>
            </a:endParaRPr>
          </a:p>
        </p:txBody>
      </p:sp>
      <p:sp>
        <p:nvSpPr>
          <p:cNvPr id="2" name="Τίτλος 1"/>
          <p:cNvSpPr>
            <a:spLocks noGrp="1"/>
          </p:cNvSpPr>
          <p:nvPr>
            <p:ph type="title"/>
          </p:nvPr>
        </p:nvSpPr>
        <p:spPr>
          <a:xfrm>
            <a:off x="467544" y="476672"/>
            <a:ext cx="8229600" cy="1252728"/>
          </a:xfrm>
        </p:spPr>
        <p:txBody>
          <a:bodyPr>
            <a:prstTxWarp prst="textChevron">
              <a:avLst/>
            </a:prstTxWarp>
            <a:normAutofit/>
            <a:scene3d>
              <a:camera prst="orthographicFront"/>
              <a:lightRig rig="glow" dir="tl">
                <a:rot lat="0" lon="0" rev="5400000"/>
              </a:lightRig>
            </a:scene3d>
            <a:sp3d extrusionH="57150" contourW="12700">
              <a:bevelT w="25400" h="25400" prst="softRound"/>
              <a:contourClr>
                <a:schemeClr val="accent6">
                  <a:shade val="73000"/>
                </a:schemeClr>
              </a:contourClr>
            </a:sp3d>
          </a:bodyPr>
          <a:lstStyle/>
          <a:p>
            <a:r>
              <a:rPr lang="el-GR" sz="43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rbel"/>
              </a:rPr>
              <a:t>Μύθοι και θρύλοι της Λήμνου</a:t>
            </a:r>
            <a:endParaRPr lang="el-G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67736432"/>
      </p:ext>
    </p:extLst>
  </p:cSld>
  <p:clrMapOvr>
    <a:masterClrMapping/>
  </p:clrMapOvr>
  <p:transition spd="slow">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83568" y="2492896"/>
            <a:ext cx="7408333" cy="3450696"/>
          </a:xfrm>
        </p:spPr>
        <p:txBody>
          <a:bodyPr/>
          <a:lstStyle/>
          <a:p>
            <a:pPr marL="0" indent="0">
              <a:buNone/>
            </a:pPr>
            <a:r>
              <a:rPr lang="el-GR" u="sng" dirty="0" smtClean="0">
                <a:latin typeface="Corbel" pitchFamily="34" charset="0"/>
              </a:rPr>
              <a:t>Αργοναύτες</a:t>
            </a:r>
          </a:p>
          <a:p>
            <a:pPr marL="0" indent="0">
              <a:buNone/>
            </a:pPr>
            <a:endParaRPr lang="el-GR" u="sng" dirty="0">
              <a:latin typeface="Corbel" pitchFamily="34" charset="0"/>
            </a:endParaRPr>
          </a:p>
          <a:p>
            <a:r>
              <a:rPr lang="el-GR" dirty="0" smtClean="0">
                <a:latin typeface="Corbel" pitchFamily="34" charset="0"/>
              </a:rPr>
              <a:t>Τόπος: Λήμνος</a:t>
            </a:r>
          </a:p>
          <a:p>
            <a:r>
              <a:rPr lang="el-GR" dirty="0" smtClean="0">
                <a:latin typeface="Corbel" pitchFamily="34" charset="0"/>
              </a:rPr>
              <a:t>Εποχή: Προϊστορικά  χρόνια</a:t>
            </a:r>
          </a:p>
          <a:p>
            <a:r>
              <a:rPr lang="el-GR" dirty="0" smtClean="0">
                <a:latin typeface="Corbel" pitchFamily="34" charset="0"/>
              </a:rPr>
              <a:t>Πρόσωπα: Αργοναύτες &amp; </a:t>
            </a:r>
            <a:r>
              <a:rPr lang="el-GR" dirty="0" err="1" smtClean="0">
                <a:latin typeface="Corbel" pitchFamily="34" charset="0"/>
              </a:rPr>
              <a:t>Λημνιές</a:t>
            </a:r>
            <a:r>
              <a:rPr lang="el-GR" dirty="0" smtClean="0">
                <a:latin typeface="Corbel" pitchFamily="34" charset="0"/>
              </a:rPr>
              <a:t> γυναίκες</a:t>
            </a:r>
            <a:endParaRPr lang="el-GR" dirty="0">
              <a:latin typeface="Corbel" pitchFamily="34" charset="0"/>
            </a:endParaRPr>
          </a:p>
        </p:txBody>
      </p:sp>
      <p:sp>
        <p:nvSpPr>
          <p:cNvPr id="2" name="Τίτλος 1"/>
          <p:cNvSpPr>
            <a:spLocks noGrp="1"/>
          </p:cNvSpPr>
          <p:nvPr>
            <p:ph type="title"/>
          </p:nvPr>
        </p:nvSpPr>
        <p:spPr>
          <a:xfrm>
            <a:off x="467544" y="476672"/>
            <a:ext cx="8229600" cy="1252728"/>
          </a:xfrm>
        </p:spPr>
        <p:txBody>
          <a:bodyPr>
            <a:prstTxWarp prst="textChevron">
              <a:avLst/>
            </a:prstTxWarp>
            <a:normAutofit/>
            <a:scene3d>
              <a:camera prst="orthographicFront"/>
              <a:lightRig rig="glow" dir="tl">
                <a:rot lat="0" lon="0" rev="5400000"/>
              </a:lightRig>
            </a:scene3d>
            <a:sp3d extrusionH="57150" contourW="12700">
              <a:bevelT w="25400" h="25400" prst="softRound"/>
              <a:contourClr>
                <a:schemeClr val="accent6">
                  <a:shade val="73000"/>
                </a:schemeClr>
              </a:contourClr>
            </a:sp3d>
          </a:bodyPr>
          <a:lstStyle/>
          <a:p>
            <a:r>
              <a:rPr lang="el-GR" sz="43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rbel"/>
              </a:rPr>
              <a:t>Μύθοι και θρύλοι της Λήμνου</a:t>
            </a:r>
          </a:p>
        </p:txBody>
      </p:sp>
    </p:spTree>
    <p:extLst>
      <p:ext uri="{BB962C8B-B14F-4D97-AF65-F5344CB8AC3E}">
        <p14:creationId xmlns:p14="http://schemas.microsoft.com/office/powerpoint/2010/main" val="49442024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844824"/>
            <a:ext cx="3888432" cy="2268252"/>
          </a:xfrm>
        </p:spPr>
        <p:txBody>
          <a:bodyPr/>
          <a:lstStyle/>
          <a:p>
            <a:pPr marL="0" indent="0" algn="ctr">
              <a:buNone/>
            </a:pPr>
            <a:r>
              <a:rPr lang="el-GR" sz="3200" u="sng" dirty="0" smtClean="0">
                <a:solidFill>
                  <a:schemeClr val="accent5">
                    <a:lumMod val="75000"/>
                  </a:schemeClr>
                </a:solidFill>
                <a:latin typeface="Corbel" pitchFamily="34" charset="0"/>
              </a:rPr>
              <a:t>Αργοναύτες</a:t>
            </a:r>
            <a:endParaRPr lang="el-GR" u="sng" dirty="0">
              <a:solidFill>
                <a:schemeClr val="accent5">
                  <a:lumMod val="75000"/>
                </a:schemeClr>
              </a:solidFill>
              <a:latin typeface="Corbel" pitchFamily="34" charset="0"/>
            </a:endParaRPr>
          </a:p>
          <a:p>
            <a:r>
              <a:rPr lang="el-GR" sz="2000" b="1" dirty="0" smtClean="0">
                <a:solidFill>
                  <a:schemeClr val="accent5">
                    <a:lumMod val="75000"/>
                  </a:schemeClr>
                </a:solidFill>
                <a:latin typeface="Corbel" pitchFamily="34" charset="0"/>
              </a:rPr>
              <a:t>Ιάσωνας, Κολχίδα, Αργοναύτες,</a:t>
            </a:r>
            <a:r>
              <a:rPr lang="en-US" sz="2000" b="1" dirty="0" smtClean="0">
                <a:solidFill>
                  <a:schemeClr val="accent5">
                    <a:lumMod val="75000"/>
                  </a:schemeClr>
                </a:solidFill>
                <a:latin typeface="Corbel" pitchFamily="34" charset="0"/>
              </a:rPr>
              <a:t> </a:t>
            </a:r>
            <a:r>
              <a:rPr lang="el-GR" sz="2000" b="1" dirty="0" smtClean="0">
                <a:solidFill>
                  <a:schemeClr val="accent5">
                    <a:lumMod val="75000"/>
                  </a:schemeClr>
                </a:solidFill>
                <a:latin typeface="Corbel" pitchFamily="34" charset="0"/>
              </a:rPr>
              <a:t>Τροία, Αργώ, γάμος με </a:t>
            </a:r>
            <a:r>
              <a:rPr lang="el-GR" sz="2000" b="1" dirty="0" err="1" smtClean="0">
                <a:solidFill>
                  <a:schemeClr val="accent5">
                    <a:lumMod val="75000"/>
                  </a:schemeClr>
                </a:solidFill>
                <a:latin typeface="Corbel" pitchFamily="34" charset="0"/>
              </a:rPr>
              <a:t>Λημνίες</a:t>
            </a:r>
            <a:r>
              <a:rPr lang="el-GR" sz="2000" b="1" dirty="0" smtClean="0">
                <a:solidFill>
                  <a:schemeClr val="accent5">
                    <a:lumMod val="75000"/>
                  </a:schemeClr>
                </a:solidFill>
                <a:latin typeface="Corbel" pitchFamily="34" charset="0"/>
              </a:rPr>
              <a:t>, Χρυσόμαλλο Δέρας, Υψιπύλη</a:t>
            </a:r>
            <a:r>
              <a:rPr lang="el-GR" sz="2000" dirty="0" smtClean="0">
                <a:solidFill>
                  <a:schemeClr val="accent5">
                    <a:lumMod val="75000"/>
                  </a:schemeClr>
                </a:solidFill>
                <a:latin typeface="Corbel" pitchFamily="34" charset="0"/>
              </a:rPr>
              <a:t>.  </a:t>
            </a:r>
            <a:endParaRPr lang="el-GR" sz="2000" u="sng" dirty="0">
              <a:solidFill>
                <a:schemeClr val="accent5">
                  <a:lumMod val="75000"/>
                </a:schemeClr>
              </a:solidFill>
              <a:latin typeface="Corbel" pitchFamily="34" charset="0"/>
            </a:endParaRPr>
          </a:p>
        </p:txBody>
      </p:sp>
      <p:sp>
        <p:nvSpPr>
          <p:cNvPr id="2" name="Τίτλος 1"/>
          <p:cNvSpPr>
            <a:spLocks noGrp="1"/>
          </p:cNvSpPr>
          <p:nvPr>
            <p:ph type="title"/>
          </p:nvPr>
        </p:nvSpPr>
        <p:spPr>
          <a:xfrm>
            <a:off x="467544" y="476672"/>
            <a:ext cx="8229600" cy="1215008"/>
          </a:xfrm>
        </p:spPr>
        <p:txBody>
          <a:bodyPr>
            <a:prstTxWarp prst="textChevron">
              <a:avLst/>
            </a:prstTxWarp>
            <a:scene3d>
              <a:camera prst="orthographicFront"/>
              <a:lightRig rig="glow" dir="tl">
                <a:rot lat="0" lon="0" rev="5400000"/>
              </a:lightRig>
            </a:scene3d>
            <a:sp3d extrusionH="57150" contourW="12700">
              <a:bevelT w="25400" h="25400" prst="softRound"/>
              <a:contourClr>
                <a:schemeClr val="accent6">
                  <a:shade val="73000"/>
                </a:schemeClr>
              </a:contourClr>
            </a:sp3d>
          </a:bodyPr>
          <a:lstStyle/>
          <a:p>
            <a:r>
              <a:rPr lang="el-GR" sz="43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rbel"/>
              </a:rPr>
              <a:t>Μύθοι και θρύλοι της Λήμνου</a:t>
            </a:r>
            <a:endParaRPr lang="el-G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5976" y="2109544"/>
            <a:ext cx="4220793" cy="3929701"/>
          </a:xfrm>
          <a:prstGeom prst="rect">
            <a:avLst/>
          </a:prstGeom>
        </p:spPr>
      </p:pic>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4149080"/>
            <a:ext cx="3544473" cy="2376264"/>
          </a:xfrm>
          <a:prstGeom prst="rect">
            <a:avLst/>
          </a:prstGeom>
        </p:spPr>
      </p:pic>
    </p:spTree>
    <p:extLst>
      <p:ext uri="{BB962C8B-B14F-4D97-AF65-F5344CB8AC3E}">
        <p14:creationId xmlns:p14="http://schemas.microsoft.com/office/powerpoint/2010/main" val="76816230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95536" y="2420888"/>
            <a:ext cx="7408333" cy="3450696"/>
          </a:xfrm>
        </p:spPr>
        <p:txBody>
          <a:bodyPr/>
          <a:lstStyle/>
          <a:p>
            <a:pPr marL="0" indent="0">
              <a:buNone/>
            </a:pPr>
            <a:r>
              <a:rPr lang="el-GR" u="sng" dirty="0" smtClean="0">
                <a:latin typeface="Corbel" pitchFamily="34" charset="0"/>
              </a:rPr>
              <a:t>Λήμνος &amp; Ίμβρο</a:t>
            </a:r>
          </a:p>
          <a:p>
            <a:pPr marL="0" indent="0">
              <a:buNone/>
            </a:pPr>
            <a:endParaRPr lang="en-US" u="sng" dirty="0" smtClean="0">
              <a:latin typeface="Corbel" pitchFamily="34" charset="0"/>
            </a:endParaRPr>
          </a:p>
          <a:p>
            <a:r>
              <a:rPr lang="el-GR" dirty="0" smtClean="0">
                <a:latin typeface="Corbel" pitchFamily="34" charset="0"/>
              </a:rPr>
              <a:t>Τόπος: Λήμνος &amp; Ίμβρος</a:t>
            </a:r>
          </a:p>
          <a:p>
            <a:r>
              <a:rPr lang="el-GR" dirty="0" smtClean="0">
                <a:latin typeface="Corbel" pitchFamily="34" charset="0"/>
              </a:rPr>
              <a:t>Εποχή:  Στα προϊστορικά χρόνια </a:t>
            </a:r>
          </a:p>
          <a:p>
            <a:r>
              <a:rPr lang="el-GR" dirty="0" smtClean="0">
                <a:latin typeface="Corbel" pitchFamily="34" charset="0"/>
              </a:rPr>
              <a:t>Πρόσωπα: Ο ηγεμόνας και οι δύο γιοι του </a:t>
            </a:r>
            <a:endParaRPr lang="el-GR" dirty="0">
              <a:latin typeface="Corbel" pitchFamily="34" charset="0"/>
            </a:endParaRPr>
          </a:p>
        </p:txBody>
      </p:sp>
      <p:sp>
        <p:nvSpPr>
          <p:cNvPr id="2" name="Τίτλος 1"/>
          <p:cNvSpPr>
            <a:spLocks noGrp="1"/>
          </p:cNvSpPr>
          <p:nvPr>
            <p:ph type="title"/>
          </p:nvPr>
        </p:nvSpPr>
        <p:spPr>
          <a:xfrm>
            <a:off x="467544" y="476672"/>
            <a:ext cx="8229600" cy="1252728"/>
          </a:xfrm>
        </p:spPr>
        <p:txBody>
          <a:bodyPr>
            <a:prstTxWarp prst="textChevron">
              <a:avLst/>
            </a:prstTxWarp>
            <a:normAutofit/>
            <a:scene3d>
              <a:camera prst="orthographicFront"/>
              <a:lightRig rig="glow" dir="tl">
                <a:rot lat="0" lon="0" rev="5400000"/>
              </a:lightRig>
            </a:scene3d>
            <a:sp3d extrusionH="57150" contourW="12700">
              <a:bevelT w="25400" h="25400" prst="softRound"/>
              <a:contourClr>
                <a:schemeClr val="accent6">
                  <a:shade val="73000"/>
                </a:schemeClr>
              </a:contourClr>
            </a:sp3d>
          </a:bodyPr>
          <a:lstStyle/>
          <a:p>
            <a:r>
              <a:rPr lang="el-GR" sz="43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rbel"/>
              </a:rPr>
              <a:t>Μύθοι και θρύλοι της Λήμνου</a:t>
            </a:r>
          </a:p>
        </p:txBody>
      </p:sp>
    </p:spTree>
    <p:extLst>
      <p:ext uri="{BB962C8B-B14F-4D97-AF65-F5344CB8AC3E}">
        <p14:creationId xmlns:p14="http://schemas.microsoft.com/office/powerpoint/2010/main" val="406758302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1746674"/>
            <a:ext cx="3322712" cy="2448271"/>
          </a:xfrm>
        </p:spPr>
        <p:txBody>
          <a:bodyPr/>
          <a:lstStyle/>
          <a:p>
            <a:pPr marL="0" lvl="0" indent="0">
              <a:buNone/>
            </a:pPr>
            <a:r>
              <a:rPr lang="el-GR" sz="2800" dirty="0">
                <a:solidFill>
                  <a:schemeClr val="accent5">
                    <a:lumMod val="75000"/>
                  </a:schemeClr>
                </a:solidFill>
                <a:latin typeface="Corbel" pitchFamily="34" charset="0"/>
              </a:rPr>
              <a:t> </a:t>
            </a:r>
            <a:r>
              <a:rPr lang="el-GR" sz="2800" dirty="0" smtClean="0">
                <a:solidFill>
                  <a:schemeClr val="accent5">
                    <a:lumMod val="75000"/>
                  </a:schemeClr>
                </a:solidFill>
                <a:latin typeface="Corbel" pitchFamily="34" charset="0"/>
              </a:rPr>
              <a:t>    </a:t>
            </a:r>
            <a:r>
              <a:rPr lang="el-GR" sz="2800" b="1" u="sng" dirty="0" smtClean="0">
                <a:solidFill>
                  <a:schemeClr val="accent5">
                    <a:lumMod val="75000"/>
                  </a:schemeClr>
                </a:solidFill>
                <a:latin typeface="Corbel" pitchFamily="34" charset="0"/>
              </a:rPr>
              <a:t>Λήμνος</a:t>
            </a:r>
            <a:r>
              <a:rPr lang="el-GR" b="1" u="sng" dirty="0" smtClean="0">
                <a:solidFill>
                  <a:schemeClr val="accent5">
                    <a:lumMod val="75000"/>
                  </a:schemeClr>
                </a:solidFill>
                <a:latin typeface="Corbel" pitchFamily="34" charset="0"/>
              </a:rPr>
              <a:t> </a:t>
            </a:r>
            <a:r>
              <a:rPr lang="el-GR" b="1" u="sng" dirty="0">
                <a:solidFill>
                  <a:schemeClr val="accent5">
                    <a:lumMod val="75000"/>
                  </a:schemeClr>
                </a:solidFill>
                <a:latin typeface="Corbel" pitchFamily="34" charset="0"/>
              </a:rPr>
              <a:t>&amp; </a:t>
            </a:r>
            <a:r>
              <a:rPr lang="el-GR" b="1" u="sng" dirty="0" smtClean="0">
                <a:solidFill>
                  <a:schemeClr val="accent5">
                    <a:lumMod val="75000"/>
                  </a:schemeClr>
                </a:solidFill>
                <a:latin typeface="Corbel" pitchFamily="34" charset="0"/>
              </a:rPr>
              <a:t>Ίμβρος</a:t>
            </a:r>
            <a:r>
              <a:rPr lang="el-GR" u="sng" dirty="0" smtClean="0">
                <a:solidFill>
                  <a:schemeClr val="accent5">
                    <a:lumMod val="75000"/>
                  </a:schemeClr>
                </a:solidFill>
                <a:latin typeface="Corbel" pitchFamily="34" charset="0"/>
              </a:rPr>
              <a:t/>
            </a:r>
            <a:br>
              <a:rPr lang="el-GR" u="sng" dirty="0" smtClean="0">
                <a:solidFill>
                  <a:schemeClr val="accent5">
                    <a:lumMod val="75000"/>
                  </a:schemeClr>
                </a:solidFill>
                <a:latin typeface="Corbel" pitchFamily="34" charset="0"/>
              </a:rPr>
            </a:br>
            <a:endParaRPr lang="el-GR" u="sng" dirty="0">
              <a:solidFill>
                <a:schemeClr val="accent5">
                  <a:lumMod val="75000"/>
                </a:schemeClr>
              </a:solidFill>
              <a:latin typeface="Corbel" pitchFamily="34" charset="0"/>
            </a:endParaRPr>
          </a:p>
          <a:p>
            <a:r>
              <a:rPr lang="el-GR" sz="2000" b="1" dirty="0" smtClean="0">
                <a:solidFill>
                  <a:schemeClr val="accent5">
                    <a:lumMod val="75000"/>
                  </a:schemeClr>
                </a:solidFill>
                <a:latin typeface="Corbel" pitchFamily="34" charset="0"/>
              </a:rPr>
              <a:t>Κολχίδα, Αργοναύτες, ύφαλοι </a:t>
            </a:r>
            <a:r>
              <a:rPr lang="el-GR" sz="2000" b="1" dirty="0" err="1" smtClean="0">
                <a:solidFill>
                  <a:schemeClr val="accent5">
                    <a:lumMod val="75000"/>
                  </a:schemeClr>
                </a:solidFill>
                <a:latin typeface="Corbel" pitchFamily="34" charset="0"/>
              </a:rPr>
              <a:t>Μύθωνες</a:t>
            </a:r>
            <a:r>
              <a:rPr lang="el-GR" sz="2000" b="1" dirty="0" smtClean="0">
                <a:solidFill>
                  <a:schemeClr val="accent5">
                    <a:lumMod val="75000"/>
                  </a:schemeClr>
                </a:solidFill>
                <a:latin typeface="Corbel" pitchFamily="34" charset="0"/>
              </a:rPr>
              <a:t> ή Βάτα, Θυσίες στη Τροία.</a:t>
            </a:r>
            <a:endParaRPr lang="el-GR" sz="2000" b="1" u="sng" dirty="0">
              <a:solidFill>
                <a:schemeClr val="accent5">
                  <a:lumMod val="75000"/>
                </a:schemeClr>
              </a:solidFill>
              <a:latin typeface="Corbel" pitchFamily="34" charset="0"/>
            </a:endParaRPr>
          </a:p>
        </p:txBody>
      </p:sp>
      <p:sp>
        <p:nvSpPr>
          <p:cNvPr id="2" name="Τίτλος 1"/>
          <p:cNvSpPr>
            <a:spLocks noGrp="1"/>
          </p:cNvSpPr>
          <p:nvPr>
            <p:ph type="title"/>
          </p:nvPr>
        </p:nvSpPr>
        <p:spPr>
          <a:xfrm>
            <a:off x="467544" y="404664"/>
            <a:ext cx="8229600" cy="1252728"/>
          </a:xfrm>
        </p:spPr>
        <p:txBody>
          <a:bodyPr>
            <a:prstTxWarp prst="textChevron">
              <a:avLst/>
            </a:prstTxWarp>
            <a:scene3d>
              <a:camera prst="orthographicFront"/>
              <a:lightRig rig="glow" dir="tl">
                <a:rot lat="0" lon="0" rev="5400000"/>
              </a:lightRig>
            </a:scene3d>
            <a:sp3d extrusionH="57150" contourW="12700">
              <a:bevelT w="25400" h="25400" prst="softRound"/>
              <a:contourClr>
                <a:schemeClr val="accent6">
                  <a:shade val="73000"/>
                </a:schemeClr>
              </a:contourClr>
            </a:sp3d>
          </a:bodyPr>
          <a:lstStyle/>
          <a:p>
            <a:r>
              <a:rPr lang="el-GR" sz="43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rbel"/>
              </a:rPr>
              <a:t>Μύθοι και θρύλοι της Λήμνου</a:t>
            </a:r>
            <a:endParaRPr lang="el-G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589" y="4416930"/>
            <a:ext cx="2989862" cy="2059682"/>
          </a:xfrm>
          <a:prstGeom prst="rect">
            <a:avLst/>
          </a:prstGeom>
        </p:spPr>
      </p:pic>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0918" y="4362842"/>
            <a:ext cx="3299433" cy="2167859"/>
          </a:xfrm>
          <a:prstGeom prst="rect">
            <a:avLst/>
          </a:prstGeom>
        </p:spPr>
      </p:pic>
      <p:pic>
        <p:nvPicPr>
          <p:cNvPr id="6" name="Εικόνα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72271" y="1772816"/>
            <a:ext cx="4236728" cy="2422129"/>
          </a:xfrm>
          <a:prstGeom prst="rect">
            <a:avLst/>
          </a:prstGeom>
        </p:spPr>
      </p:pic>
    </p:spTree>
    <p:extLst>
      <p:ext uri="{BB962C8B-B14F-4D97-AF65-F5344CB8AC3E}">
        <p14:creationId xmlns:p14="http://schemas.microsoft.com/office/powerpoint/2010/main" val="346711167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95536" y="1916832"/>
            <a:ext cx="8229600" cy="3816424"/>
          </a:xfrm>
        </p:spPr>
        <p:txBody>
          <a:bodyPr>
            <a:normAutofit/>
          </a:bodyPr>
          <a:lstStyle/>
          <a:p>
            <a:pPr marL="0" indent="0">
              <a:buNone/>
            </a:pPr>
            <a:endParaRPr lang="el-GR" u="sng" dirty="0" smtClean="0">
              <a:solidFill>
                <a:prstClr val="black"/>
              </a:solidFill>
            </a:endParaRPr>
          </a:p>
          <a:p>
            <a:pPr marL="0" indent="0">
              <a:buNone/>
            </a:pPr>
            <a:r>
              <a:rPr lang="el-GR" dirty="0">
                <a:solidFill>
                  <a:schemeClr val="accent5">
                    <a:lumMod val="75000"/>
                  </a:schemeClr>
                </a:solidFill>
              </a:rPr>
              <a:t> </a:t>
            </a:r>
            <a:r>
              <a:rPr lang="el-GR" dirty="0" smtClean="0">
                <a:solidFill>
                  <a:schemeClr val="accent5">
                    <a:lumMod val="75000"/>
                  </a:schemeClr>
                </a:solidFill>
              </a:rPr>
              <a:t>   </a:t>
            </a:r>
            <a:r>
              <a:rPr lang="el-GR" b="1" u="sng" dirty="0" smtClean="0">
                <a:solidFill>
                  <a:schemeClr val="accent5">
                    <a:lumMod val="75000"/>
                  </a:schemeClr>
                </a:solidFill>
              </a:rPr>
              <a:t>Λαβύρινθος</a:t>
            </a:r>
          </a:p>
          <a:p>
            <a:pPr marL="0" indent="0">
              <a:buNone/>
            </a:pPr>
            <a:endParaRPr lang="el-GR" b="1" u="sng" dirty="0">
              <a:solidFill>
                <a:schemeClr val="accent5">
                  <a:lumMod val="75000"/>
                </a:schemeClr>
              </a:solidFill>
            </a:endParaRPr>
          </a:p>
          <a:p>
            <a:r>
              <a:rPr lang="el-GR" b="1" dirty="0" smtClean="0">
                <a:solidFill>
                  <a:schemeClr val="accent5">
                    <a:lumMod val="75000"/>
                  </a:schemeClr>
                </a:solidFill>
              </a:rPr>
              <a:t>Τόπος: Λήμνος</a:t>
            </a:r>
            <a:endParaRPr lang="el-GR" b="1" u="sng" dirty="0">
              <a:solidFill>
                <a:schemeClr val="accent5">
                  <a:lumMod val="75000"/>
                </a:schemeClr>
              </a:solidFill>
            </a:endParaRPr>
          </a:p>
          <a:p>
            <a:r>
              <a:rPr lang="el-GR" b="1" dirty="0" smtClean="0">
                <a:solidFill>
                  <a:schemeClr val="accent5">
                    <a:lumMod val="75000"/>
                  </a:schemeClr>
                </a:solidFill>
              </a:rPr>
              <a:t>Εποχή: Στα προϊστορικά χρόνια</a:t>
            </a:r>
            <a:endParaRPr lang="el-GR" b="1" u="sng" dirty="0" smtClean="0">
              <a:solidFill>
                <a:schemeClr val="accent5">
                  <a:lumMod val="75000"/>
                </a:schemeClr>
              </a:solidFill>
            </a:endParaRPr>
          </a:p>
          <a:p>
            <a:r>
              <a:rPr lang="el-GR" b="1" dirty="0" smtClean="0">
                <a:solidFill>
                  <a:schemeClr val="accent5">
                    <a:lumMod val="75000"/>
                  </a:schemeClr>
                </a:solidFill>
              </a:rPr>
              <a:t>Πρόσωπα: </a:t>
            </a:r>
            <a:r>
              <a:rPr lang="el-GR" b="1" dirty="0" err="1" smtClean="0">
                <a:solidFill>
                  <a:schemeClr val="accent5">
                    <a:lumMod val="75000"/>
                  </a:schemeClr>
                </a:solidFill>
              </a:rPr>
              <a:t>πειρατές,μια</a:t>
            </a:r>
            <a:r>
              <a:rPr lang="el-GR" b="1" dirty="0" smtClean="0">
                <a:solidFill>
                  <a:schemeClr val="accent5">
                    <a:lumMod val="75000"/>
                  </a:schemeClr>
                </a:solidFill>
              </a:rPr>
              <a:t> γυναίκα</a:t>
            </a:r>
          </a:p>
          <a:p>
            <a:endParaRPr lang="el-GR" u="sng" dirty="0" smtClean="0">
              <a:solidFill>
                <a:prstClr val="black"/>
              </a:solidFill>
            </a:endParaRPr>
          </a:p>
          <a:p>
            <a:endParaRPr lang="el-GR" u="sng" dirty="0"/>
          </a:p>
        </p:txBody>
      </p:sp>
      <p:sp>
        <p:nvSpPr>
          <p:cNvPr id="2" name="Τίτλος 1"/>
          <p:cNvSpPr>
            <a:spLocks noGrp="1"/>
          </p:cNvSpPr>
          <p:nvPr>
            <p:ph type="title"/>
          </p:nvPr>
        </p:nvSpPr>
        <p:spPr>
          <a:xfrm>
            <a:off x="467544" y="404664"/>
            <a:ext cx="8229600" cy="1252728"/>
          </a:xfrm>
        </p:spPr>
        <p:txBody>
          <a:bodyPr>
            <a:prstTxWarp prst="textChevron">
              <a:avLst/>
            </a:prstTxWarp>
            <a:scene3d>
              <a:camera prst="orthographicFront"/>
              <a:lightRig rig="glow" dir="tl">
                <a:rot lat="0" lon="0" rev="5400000"/>
              </a:lightRig>
            </a:scene3d>
            <a:sp3d extrusionH="57150" contourW="12700">
              <a:bevelT w="25400" h="25400" prst="softRound"/>
              <a:contourClr>
                <a:schemeClr val="accent6">
                  <a:shade val="73000"/>
                </a:schemeClr>
              </a:contourClr>
            </a:sp3d>
          </a:bodyPr>
          <a:lstStyle/>
          <a:p>
            <a:r>
              <a:rPr lang="el-GR" sz="43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rbel"/>
              </a:rPr>
              <a:t>Μύθοι και θρύλοι της Λήμνου</a:t>
            </a:r>
            <a:endParaRPr lang="el-G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402567663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2564904"/>
            <a:ext cx="3466728" cy="2664295"/>
          </a:xfrm>
        </p:spPr>
        <p:txBody>
          <a:bodyPr>
            <a:normAutofit/>
          </a:bodyPr>
          <a:lstStyle/>
          <a:p>
            <a:pPr marL="0" lvl="0" indent="0" algn="ctr">
              <a:buNone/>
            </a:pPr>
            <a:r>
              <a:rPr lang="el-GR" b="1" u="sng" dirty="0">
                <a:solidFill>
                  <a:schemeClr val="accent5">
                    <a:lumMod val="75000"/>
                  </a:schemeClr>
                </a:solidFill>
              </a:rPr>
              <a:t>Λαβύρινθος</a:t>
            </a:r>
          </a:p>
          <a:p>
            <a:endParaRPr lang="el-GR" b="1" dirty="0" smtClean="0">
              <a:solidFill>
                <a:schemeClr val="accent5">
                  <a:lumMod val="75000"/>
                </a:schemeClr>
              </a:solidFill>
            </a:endParaRPr>
          </a:p>
          <a:p>
            <a:r>
              <a:rPr lang="el-GR" sz="2000" b="1" dirty="0" smtClean="0">
                <a:solidFill>
                  <a:schemeClr val="accent5">
                    <a:lumMod val="75000"/>
                  </a:schemeClr>
                </a:solidFill>
                <a:latin typeface="Corbel" pitchFamily="34" charset="0"/>
              </a:rPr>
              <a:t>Σμίλης, </a:t>
            </a:r>
            <a:r>
              <a:rPr lang="el-GR" sz="2000" b="1" dirty="0" err="1" smtClean="0">
                <a:solidFill>
                  <a:schemeClr val="accent5">
                    <a:lumMod val="75000"/>
                  </a:schemeClr>
                </a:solidFill>
                <a:latin typeface="Corbel" pitchFamily="34" charset="0"/>
              </a:rPr>
              <a:t>Ρόικος</a:t>
            </a:r>
            <a:r>
              <a:rPr lang="el-GR" sz="2000" b="1" dirty="0" smtClean="0">
                <a:solidFill>
                  <a:schemeClr val="accent5">
                    <a:lumMod val="75000"/>
                  </a:schemeClr>
                </a:solidFill>
                <a:latin typeface="Corbel" pitchFamily="34" charset="0"/>
              </a:rPr>
              <a:t>, Θεόδωρος, </a:t>
            </a:r>
            <a:r>
              <a:rPr lang="el-GR" sz="2000" b="1" dirty="0" err="1" smtClean="0">
                <a:solidFill>
                  <a:schemeClr val="accent5">
                    <a:lumMod val="75000"/>
                  </a:schemeClr>
                </a:solidFill>
                <a:latin typeface="Corbel" pitchFamily="34" charset="0"/>
              </a:rPr>
              <a:t>Καστροβούνι</a:t>
            </a:r>
            <a:r>
              <a:rPr lang="el-GR" sz="2000" b="1" dirty="0" smtClean="0">
                <a:solidFill>
                  <a:schemeClr val="accent5">
                    <a:lumMod val="75000"/>
                  </a:schemeClr>
                </a:solidFill>
                <a:latin typeface="Corbel" pitchFamily="34" charset="0"/>
              </a:rPr>
              <a:t>, πειρατές,</a:t>
            </a:r>
            <a:r>
              <a:rPr lang="en-US" sz="2000" b="1" dirty="0" smtClean="0">
                <a:solidFill>
                  <a:schemeClr val="accent5">
                    <a:lumMod val="75000"/>
                  </a:schemeClr>
                </a:solidFill>
                <a:latin typeface="Corbel" pitchFamily="34" charset="0"/>
              </a:rPr>
              <a:t> </a:t>
            </a:r>
            <a:r>
              <a:rPr lang="el-GR" sz="2000" b="1" dirty="0" smtClean="0">
                <a:solidFill>
                  <a:schemeClr val="accent5">
                    <a:lumMod val="75000"/>
                  </a:schemeClr>
                </a:solidFill>
                <a:latin typeface="Corbel" pitchFamily="34" charset="0"/>
              </a:rPr>
              <a:t>λαβύρινθος, μια γυναίκα. </a:t>
            </a:r>
            <a:endParaRPr lang="el-GR" sz="2000" b="1" u="sng" dirty="0">
              <a:solidFill>
                <a:schemeClr val="accent5">
                  <a:lumMod val="75000"/>
                </a:schemeClr>
              </a:solidFill>
              <a:latin typeface="Corbel" pitchFamily="34" charset="0"/>
            </a:endParaRPr>
          </a:p>
        </p:txBody>
      </p:sp>
      <p:sp>
        <p:nvSpPr>
          <p:cNvPr id="2" name="Τίτλος 1"/>
          <p:cNvSpPr>
            <a:spLocks noGrp="1"/>
          </p:cNvSpPr>
          <p:nvPr>
            <p:ph type="title"/>
          </p:nvPr>
        </p:nvSpPr>
        <p:spPr>
          <a:xfrm>
            <a:off x="399287" y="404664"/>
            <a:ext cx="8229600" cy="1252728"/>
          </a:xfrm>
        </p:spPr>
        <p:txBody>
          <a:bodyPr>
            <a:prstTxWarp prst="textChevron">
              <a:avLst/>
            </a:prstTxWarp>
            <a:scene3d>
              <a:camera prst="orthographicFront"/>
              <a:lightRig rig="glow" dir="tl">
                <a:rot lat="0" lon="0" rev="5400000"/>
              </a:lightRig>
            </a:scene3d>
            <a:sp3d extrusionH="57150" contourW="12700">
              <a:bevelT w="25400" h="25400" prst="softRound"/>
              <a:contourClr>
                <a:schemeClr val="accent6">
                  <a:shade val="73000"/>
                </a:schemeClr>
              </a:contourClr>
            </a:sp3d>
          </a:bodyPr>
          <a:lstStyle/>
          <a:p>
            <a:r>
              <a:rPr lang="el-GR" sz="43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rbel"/>
              </a:rPr>
              <a:t>Μύθοι και θρύλοι της Λήμνου</a:t>
            </a:r>
            <a:endParaRPr lang="el-G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5489" y="2276872"/>
            <a:ext cx="4608512" cy="3189409"/>
          </a:xfrm>
          <a:prstGeom prst="rect">
            <a:avLst/>
          </a:prstGeom>
        </p:spPr>
      </p:pic>
    </p:spTree>
    <p:extLst>
      <p:ext uri="{BB962C8B-B14F-4D97-AF65-F5344CB8AC3E}">
        <p14:creationId xmlns:p14="http://schemas.microsoft.com/office/powerpoint/2010/main" val="287891939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83568" y="2708920"/>
            <a:ext cx="7776864" cy="2664295"/>
          </a:xfrm>
        </p:spPr>
        <p:txBody>
          <a:bodyPr/>
          <a:lstStyle/>
          <a:p>
            <a:pPr marL="0" lvl="0" indent="0">
              <a:buNone/>
            </a:pPr>
            <a:r>
              <a:rPr lang="el-GR" b="1" u="sng" dirty="0">
                <a:solidFill>
                  <a:schemeClr val="accent5">
                    <a:lumMod val="75000"/>
                  </a:schemeClr>
                </a:solidFill>
                <a:latin typeface="Corbel" pitchFamily="34" charset="0"/>
              </a:rPr>
              <a:t>Η ερωτευμένη Βασίλισσα &amp; η χρυσή </a:t>
            </a:r>
            <a:r>
              <a:rPr lang="el-GR" b="1" u="sng" dirty="0" err="1" smtClean="0">
                <a:solidFill>
                  <a:schemeClr val="accent5">
                    <a:lumMod val="75000"/>
                  </a:schemeClr>
                </a:solidFill>
                <a:latin typeface="Corbel" pitchFamily="34" charset="0"/>
              </a:rPr>
              <a:t>γουρουνοπούλα</a:t>
            </a:r>
            <a:endParaRPr lang="el-GR" b="1" u="sng" dirty="0">
              <a:solidFill>
                <a:schemeClr val="accent5">
                  <a:lumMod val="75000"/>
                </a:schemeClr>
              </a:solidFill>
              <a:latin typeface="Corbel" pitchFamily="34" charset="0"/>
            </a:endParaRPr>
          </a:p>
          <a:p>
            <a:pPr marL="0" lvl="0" indent="0">
              <a:buNone/>
            </a:pPr>
            <a:endParaRPr lang="el-GR" b="1" u="sng" dirty="0" smtClean="0">
              <a:solidFill>
                <a:schemeClr val="accent5">
                  <a:lumMod val="75000"/>
                </a:schemeClr>
              </a:solidFill>
              <a:latin typeface="Corbel" pitchFamily="34" charset="0"/>
            </a:endParaRPr>
          </a:p>
          <a:p>
            <a:r>
              <a:rPr lang="el-GR" b="1" dirty="0" smtClean="0">
                <a:solidFill>
                  <a:schemeClr val="accent5">
                    <a:lumMod val="75000"/>
                  </a:schemeClr>
                </a:solidFill>
                <a:latin typeface="Corbel" pitchFamily="34" charset="0"/>
              </a:rPr>
              <a:t>Τόπος: </a:t>
            </a:r>
            <a:r>
              <a:rPr lang="el-GR" b="1" dirty="0" err="1" smtClean="0">
                <a:solidFill>
                  <a:schemeClr val="accent5">
                    <a:lumMod val="75000"/>
                  </a:schemeClr>
                </a:solidFill>
                <a:latin typeface="Corbel" pitchFamily="34" charset="0"/>
              </a:rPr>
              <a:t>Καμίνια,Λήμνος</a:t>
            </a:r>
            <a:endParaRPr lang="el-GR" b="1" dirty="0">
              <a:solidFill>
                <a:schemeClr val="accent5">
                  <a:lumMod val="75000"/>
                </a:schemeClr>
              </a:solidFill>
              <a:latin typeface="Corbel" pitchFamily="34" charset="0"/>
            </a:endParaRPr>
          </a:p>
          <a:p>
            <a:r>
              <a:rPr lang="el-GR" b="1" dirty="0" smtClean="0">
                <a:solidFill>
                  <a:schemeClr val="accent5">
                    <a:lumMod val="75000"/>
                  </a:schemeClr>
                </a:solidFill>
              </a:rPr>
              <a:t>Εποχή: Τα παλιά χρόνια</a:t>
            </a:r>
            <a:endParaRPr lang="el-GR" b="1" dirty="0">
              <a:solidFill>
                <a:schemeClr val="accent5">
                  <a:lumMod val="75000"/>
                </a:schemeClr>
              </a:solidFill>
            </a:endParaRPr>
          </a:p>
          <a:p>
            <a:pPr lvl="0"/>
            <a:r>
              <a:rPr lang="el-GR" b="1" dirty="0" smtClean="0">
                <a:solidFill>
                  <a:schemeClr val="accent5">
                    <a:lumMod val="75000"/>
                  </a:schemeClr>
                </a:solidFill>
              </a:rPr>
              <a:t>Πρόσωπα: Ερωτευμένη βασίλισσα</a:t>
            </a:r>
            <a:endParaRPr lang="el-GR" b="1" dirty="0">
              <a:solidFill>
                <a:schemeClr val="accent5">
                  <a:lumMod val="75000"/>
                </a:schemeClr>
              </a:solidFill>
            </a:endParaRPr>
          </a:p>
          <a:p>
            <a:pPr marL="0" lvl="0" indent="0">
              <a:buNone/>
            </a:pPr>
            <a:endParaRPr lang="el-GR" u="sng" dirty="0">
              <a:solidFill>
                <a:prstClr val="black"/>
              </a:solidFill>
              <a:latin typeface="Corbel" pitchFamily="34" charset="0"/>
            </a:endParaRPr>
          </a:p>
          <a:p>
            <a:pPr marL="0" indent="0">
              <a:buNone/>
            </a:pPr>
            <a:endParaRPr lang="el-GR" dirty="0"/>
          </a:p>
        </p:txBody>
      </p:sp>
      <p:sp>
        <p:nvSpPr>
          <p:cNvPr id="2" name="Τίτλος 1"/>
          <p:cNvSpPr>
            <a:spLocks noGrp="1"/>
          </p:cNvSpPr>
          <p:nvPr>
            <p:ph type="title"/>
          </p:nvPr>
        </p:nvSpPr>
        <p:spPr>
          <a:xfrm>
            <a:off x="395536" y="404664"/>
            <a:ext cx="8229600" cy="1252728"/>
          </a:xfrm>
        </p:spPr>
        <p:txBody>
          <a:bodyPr>
            <a:prstTxWarp prst="textChevron">
              <a:avLst/>
            </a:prstTxWarp>
            <a:scene3d>
              <a:camera prst="orthographicFront"/>
              <a:lightRig rig="glow" dir="tl">
                <a:rot lat="0" lon="0" rev="5400000"/>
              </a:lightRig>
            </a:scene3d>
            <a:sp3d contourW="12700">
              <a:bevelT w="25400" h="25400"/>
              <a:contourClr>
                <a:schemeClr val="accent6">
                  <a:shade val="73000"/>
                </a:schemeClr>
              </a:contourClr>
            </a:sp3d>
          </a:bodyPr>
          <a:lstStyle/>
          <a:p>
            <a:r>
              <a:rPr lang="el-GR" sz="43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rbel"/>
              </a:rPr>
              <a:t>Μύθοι και θρύλοι της Λήμνου</a:t>
            </a:r>
            <a:endParaRPr lang="el-G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51930787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υματομορφή">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Κυματομορφή">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υματομορφή">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268</TotalTime>
  <Words>319</Words>
  <Application>Microsoft Office PowerPoint</Application>
  <PresentationFormat>Προβολή στην οθόνη (4:3)</PresentationFormat>
  <Paragraphs>55</Paragraphs>
  <Slides>11</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Κυματομορφή</vt:lpstr>
      <vt:lpstr>1ο  ΕΠΑΛ ΜΥΡΙΝΑΣ  ΕΡΕΥΝΗΤΙΚΗ ΕΡΓΑΣΙΑ</vt:lpstr>
      <vt:lpstr>Μύθοι και θρύλοι της Λήμνου</vt:lpstr>
      <vt:lpstr>Μύθοι και θρύλοι της Λήμνου</vt:lpstr>
      <vt:lpstr>Μύθοι και θρύλοι της Λήμνου</vt:lpstr>
      <vt:lpstr>Μύθοι και θρύλοι της Λήμνου</vt:lpstr>
      <vt:lpstr>Μύθοι και θρύλοι της Λήμνου</vt:lpstr>
      <vt:lpstr>Μύθοι και θρύλοι της Λήμνου</vt:lpstr>
      <vt:lpstr>Μύθοι και θρύλοι της Λήμνου</vt:lpstr>
      <vt:lpstr>Μύθοι και θρύλοι της Λήμνου</vt:lpstr>
      <vt:lpstr>Μύθοι και θρύλοι της Λήμνου</vt:lpstr>
      <vt:lpstr>Παρουσίαση του PowerPoint</vt:lpstr>
    </vt:vector>
  </TitlesOfParts>
  <Company>EP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1ο  ΕΠΑΛ ΜΥΡΙΝΑΣ  ΕΡΕΥΝΗΤΙΚΗ ΕΡΓΑΣΙΑ</dc:title>
  <dc:creator>EP</dc:creator>
  <cp:lastModifiedBy>EP</cp:lastModifiedBy>
  <cp:revision>23</cp:revision>
  <dcterms:created xsi:type="dcterms:W3CDTF">2007-08-08T19:28:13Z</dcterms:created>
  <dcterms:modified xsi:type="dcterms:W3CDTF">2007-08-03T22:39:06Z</dcterms:modified>
</cp:coreProperties>
</file>