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6"/>
  </p:notesMasterIdLst>
  <p:sldIdLst>
    <p:sldId id="256" r:id="rId2"/>
    <p:sldId id="257" r:id="rId3"/>
    <p:sldId id="258" r:id="rId4"/>
    <p:sldId id="272" r:id="rId5"/>
    <p:sldId id="263" r:id="rId6"/>
    <p:sldId id="264" r:id="rId7"/>
    <p:sldId id="268" r:id="rId8"/>
    <p:sldId id="269" r:id="rId9"/>
    <p:sldId id="271" r:id="rId10"/>
    <p:sldId id="273" r:id="rId11"/>
    <p:sldId id="274" r:id="rId12"/>
    <p:sldId id="275" r:id="rId13"/>
    <p:sldId id="276" r:id="rId14"/>
    <p:sldId id="277" r:id="rId15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Προεπιλεγμένη ενότητα" id="{B4630B8E-9CF8-4752-9DCB-A983C7641DD7}">
          <p14:sldIdLst>
            <p14:sldId id="256"/>
            <p14:sldId id="257"/>
          </p14:sldIdLst>
        </p14:section>
        <p14:section name="Ενότητα χωρίς τίτλο" id="{675B0770-683B-4A81-B36C-01E713B3538E}">
          <p14:sldIdLst>
            <p14:sldId id="258"/>
            <p14:sldId id="272"/>
            <p14:sldId id="263"/>
            <p14:sldId id="264"/>
            <p14:sldId id="268"/>
            <p14:sldId id="269"/>
            <p14:sldId id="271"/>
            <p14:sldId id="273"/>
            <p14:sldId id="274"/>
            <p14:sldId id="275"/>
            <p14:sldId id="276"/>
            <p14:sldId id="27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Χωρίς στυλ, χωρίς πλέγμα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Φωτεινό στυλ 1 - Έμφαση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FDA8F0-7759-4DF4-BED6-59F6D16F477D}" type="datetimeFigureOut">
              <a:rPr lang="el-GR" smtClean="0"/>
              <a:t>23/4/2013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B506BF-58D6-4B7D-8119-1B2E83DFF36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99116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B506BF-58D6-4B7D-8119-1B2E83DFF362}" type="slidenum">
              <a:rPr lang="el-GR" smtClean="0"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427711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Ισοσκελές τρίγωνο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Τίτλος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9" name="Υπότιτλος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Στυλ κύριου υπότιτλου</a:t>
            </a:r>
            <a:endParaRPr kumimoji="0" lang="en-US"/>
          </a:p>
        </p:txBody>
      </p:sp>
      <p:sp>
        <p:nvSpPr>
          <p:cNvPr id="28" name="Θέση ημερομηνίας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5B05FC9F-95E4-407B-9B5E-162A27F42D9D}" type="datetimeFigureOut">
              <a:rPr lang="el-GR" smtClean="0"/>
              <a:t>23/4/2013</a:t>
            </a:fld>
            <a:endParaRPr lang="el-GR"/>
          </a:p>
        </p:txBody>
      </p:sp>
      <p:sp>
        <p:nvSpPr>
          <p:cNvPr id="17" name="Θέση υποσέλιδου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l-GR"/>
          </a:p>
        </p:txBody>
      </p:sp>
      <p:sp>
        <p:nvSpPr>
          <p:cNvPr id="29" name="Θέση αριθμού διαφάνειας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9B79A9D-4C60-4ACC-888A-1EAB6ABAA1E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5FC9F-95E4-407B-9B5E-162A27F42D9D}" type="datetimeFigureOut">
              <a:rPr lang="el-GR" smtClean="0"/>
              <a:t>23/4/2013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79A9D-4C60-4ACC-888A-1EAB6ABAA1E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5FC9F-95E4-407B-9B5E-162A27F42D9D}" type="datetimeFigureOut">
              <a:rPr lang="el-GR" smtClean="0"/>
              <a:t>23/4/2013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79A9D-4C60-4ACC-888A-1EAB6ABAA1E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5B05FC9F-95E4-407B-9B5E-162A27F42D9D}" type="datetimeFigureOut">
              <a:rPr lang="el-GR" smtClean="0"/>
              <a:t>23/4/2013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79A9D-4C60-4ACC-888A-1EAB6ABAA1E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Ορθογώνιο τρίγωνο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Ισοσκελές τρίγωνο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5B05FC9F-95E4-407B-9B5E-162A27F42D9D}" type="datetimeFigureOut">
              <a:rPr lang="el-GR" smtClean="0"/>
              <a:t>23/4/2013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9B79A9D-4C60-4ACC-888A-1EAB6ABAA1ED}" type="slidenum">
              <a:rPr lang="el-GR" smtClean="0"/>
              <a:t>‹#›</a:t>
            </a:fld>
            <a:endParaRPr lang="el-GR"/>
          </a:p>
        </p:txBody>
      </p:sp>
      <p:cxnSp>
        <p:nvCxnSpPr>
          <p:cNvPr id="11" name="Ευθεία γραμμή σύνδεσης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Ευθεία γραμμή σύνδεσης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05FC9F-95E4-407B-9B5E-162A27F42D9D}" type="datetimeFigureOut">
              <a:rPr lang="el-GR" smtClean="0"/>
              <a:t>23/4/2013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9B79A9D-4C60-4ACC-888A-1EAB6ABAA1E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5B05FC9F-95E4-407B-9B5E-162A27F42D9D}" type="datetimeFigureOut">
              <a:rPr lang="el-GR" smtClean="0"/>
              <a:t>23/4/2013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79B79A9D-4C60-4ACC-888A-1EAB6ABAA1ED}" type="slidenum">
              <a:rPr lang="el-GR" smtClean="0"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5FC9F-95E4-407B-9B5E-162A27F42D9D}" type="datetimeFigureOut">
              <a:rPr lang="el-GR" smtClean="0"/>
              <a:t>23/4/2013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79A9D-4C60-4ACC-888A-1EAB6ABAA1E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05FC9F-95E4-407B-9B5E-162A27F42D9D}" type="datetimeFigureOut">
              <a:rPr lang="el-GR" smtClean="0"/>
              <a:t>23/4/2013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9B79A9D-4C60-4ACC-888A-1EAB6ABAA1E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5B05FC9F-95E4-407B-9B5E-162A27F42D9D}" type="datetimeFigureOut">
              <a:rPr lang="el-GR" smtClean="0"/>
              <a:t>23/4/2013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79B79A9D-4C60-4ACC-888A-1EAB6ABAA1ED}" type="slidenum">
              <a:rPr lang="el-GR" smtClean="0"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5B05FC9F-95E4-407B-9B5E-162A27F42D9D}" type="datetimeFigureOut">
              <a:rPr lang="el-GR" smtClean="0"/>
              <a:t>23/4/2013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79B79A9D-4C60-4ACC-888A-1EAB6ABAA1ED}" type="slidenum">
              <a:rPr lang="el-GR" smtClean="0"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Ορθογώνιο τρίγωνο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Ευθεία γραμμή σύνδεσης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Ευθεία γραμμή σύνδεσης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Θέση τίτλου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13" name="Θέση κειμένου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4" name="Θέση ημερομηνίας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B05FC9F-95E4-407B-9B5E-162A27F42D9D}" type="datetimeFigureOut">
              <a:rPr lang="el-GR" smtClean="0"/>
              <a:t>23/4/2013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l-GR"/>
          </a:p>
        </p:txBody>
      </p:sp>
      <p:sp>
        <p:nvSpPr>
          <p:cNvPr id="23" name="Θέση αριθμού διαφάνειας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9B79A9D-4C60-4ACC-888A-1EAB6ABAA1ED}" type="slidenum">
              <a:rPr lang="el-GR" smtClean="0"/>
              <a:t>‹#›</a:t>
            </a:fld>
            <a:endParaRPr lang="el-G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6000" b="1" i="1" dirty="0" smtClean="0">
                <a:latin typeface="Mistral" pitchFamily="66" charset="0"/>
              </a:rPr>
              <a:t>ΑΝΕΜΟΕΣΣΑ</a:t>
            </a:r>
            <a:endParaRPr lang="el-GR" sz="6000" b="1" i="1" dirty="0">
              <a:latin typeface="Mistral" pitchFamily="66" charset="0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135912" cy="1970808"/>
          </a:xfrm>
        </p:spPr>
        <p:txBody>
          <a:bodyPr>
            <a:noAutofit/>
          </a:bodyPr>
          <a:lstStyle/>
          <a:p>
            <a:r>
              <a:rPr lang="el-GR" sz="3200" b="1" i="1" dirty="0" smtClean="0">
                <a:latin typeface="Century" pitchFamily="18" charset="0"/>
              </a:rPr>
              <a:t>ΧΑΡΑ ΤΣΟΠΑΝΟΥ</a:t>
            </a:r>
          </a:p>
          <a:p>
            <a:r>
              <a:rPr lang="el-GR" sz="3200" b="1" i="1" dirty="0" smtClean="0">
                <a:latin typeface="Century" pitchFamily="18" charset="0"/>
              </a:rPr>
              <a:t>ΕΥΑΝΘΙΑ </a:t>
            </a:r>
            <a:r>
              <a:rPr lang="en-US" sz="3200" b="1" i="1" dirty="0" smtClean="0">
                <a:latin typeface="Century" pitchFamily="18" charset="0"/>
              </a:rPr>
              <a:t> </a:t>
            </a:r>
            <a:r>
              <a:rPr lang="el-GR" sz="3200" b="1" i="1" dirty="0" smtClean="0">
                <a:latin typeface="Century" pitchFamily="18" charset="0"/>
              </a:rPr>
              <a:t>ΚΑΡΑΜΑΛΗ</a:t>
            </a:r>
          </a:p>
          <a:p>
            <a:r>
              <a:rPr lang="el-GR" sz="3200" b="1" i="1" dirty="0" smtClean="0">
                <a:latin typeface="Century" pitchFamily="18" charset="0"/>
              </a:rPr>
              <a:t>ΒΑΓΓΕΛΙΩ</a:t>
            </a:r>
            <a:r>
              <a:rPr lang="en-US" sz="3200" b="1" i="1" dirty="0" smtClean="0">
                <a:latin typeface="Century" pitchFamily="18" charset="0"/>
              </a:rPr>
              <a:t> </a:t>
            </a:r>
            <a:r>
              <a:rPr lang="el-GR" sz="3200" b="1" i="1" dirty="0" smtClean="0">
                <a:latin typeface="Century" pitchFamily="18" charset="0"/>
              </a:rPr>
              <a:t> ΝΙΚΟΛΙΤΣΗ</a:t>
            </a:r>
          </a:p>
          <a:p>
            <a:r>
              <a:rPr lang="el-GR" sz="3200" b="1" i="1" dirty="0" smtClean="0">
                <a:latin typeface="Century" pitchFamily="18" charset="0"/>
              </a:rPr>
              <a:t>ΜΑΚΛΑΟΥΝΤ </a:t>
            </a:r>
            <a:r>
              <a:rPr lang="en-US" sz="3200" b="1" i="1" dirty="0" smtClean="0">
                <a:latin typeface="Century" pitchFamily="18" charset="0"/>
              </a:rPr>
              <a:t> </a:t>
            </a:r>
            <a:r>
              <a:rPr lang="el-GR" sz="3200" b="1" i="1" dirty="0" smtClean="0">
                <a:latin typeface="Century" pitchFamily="18" charset="0"/>
              </a:rPr>
              <a:t>ΣΑΧΙΠΗ</a:t>
            </a:r>
          </a:p>
        </p:txBody>
      </p:sp>
    </p:spTree>
    <p:extLst>
      <p:ext uri="{BB962C8B-B14F-4D97-AF65-F5344CB8AC3E}">
        <p14:creationId xmlns:p14="http://schemas.microsoft.com/office/powerpoint/2010/main" val="1108235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857250"/>
          </a:xfrm>
        </p:spPr>
        <p:txBody>
          <a:bodyPr/>
          <a:lstStyle/>
          <a:p>
            <a:pPr algn="ctr"/>
            <a:r>
              <a:rPr lang="el-GR" b="1" dirty="0" smtClean="0">
                <a:latin typeface="DejaVu Serif Condensed" pitchFamily="18" charset="0"/>
                <a:ea typeface="DejaVu Serif Condensed" pitchFamily="18" charset="0"/>
              </a:rPr>
              <a:t>Ερωτηματολόγια</a:t>
            </a:r>
            <a:endParaRPr lang="el-GR" b="1" dirty="0">
              <a:latin typeface="DejaVu Serif Condensed" pitchFamily="18" charset="0"/>
              <a:ea typeface="DejaVu Serif Condensed" pitchFamily="18" charset="0"/>
            </a:endParaRPr>
          </a:p>
        </p:txBody>
      </p:sp>
      <p:graphicFrame>
        <p:nvGraphicFramePr>
          <p:cNvPr id="7" name="Θέση περιεχομένου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328083985"/>
              </p:ext>
            </p:extLst>
          </p:nvPr>
        </p:nvGraphicFramePr>
        <p:xfrm>
          <a:off x="467544" y="1412776"/>
          <a:ext cx="5520266" cy="22250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760133"/>
                <a:gridCol w="2760133"/>
              </a:tblGrid>
              <a:tr h="370840">
                <a:tc>
                  <a:txBody>
                    <a:bodyPr/>
                    <a:lstStyle/>
                    <a:p>
                      <a:r>
                        <a:rPr lang="el-GR" b="0" dirty="0" smtClean="0"/>
                        <a:t>Ευγενικοί</a:t>
                      </a:r>
                      <a:endParaRPr lang="el-G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30,77 %</a:t>
                      </a:r>
                      <a:endParaRPr lang="el-GR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Χαρούμενοι</a:t>
                      </a:r>
                      <a:r>
                        <a:rPr lang="el-GR" baseline="0" dirty="0" smtClean="0"/>
                        <a:t> άνθρωποι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30,77 %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Φιλόξενοι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40,55</a:t>
                      </a:r>
                      <a:r>
                        <a:rPr lang="en-US" baseline="0" dirty="0" smtClean="0"/>
                        <a:t> %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Πρόθυμος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30,22%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Φιλικοί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20,11%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Εργατικοί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11,56%</a:t>
                      </a:r>
                      <a:endParaRPr lang="el-G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Θέση περιεχομένου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915840586"/>
              </p:ext>
            </p:extLst>
          </p:nvPr>
        </p:nvGraphicFramePr>
        <p:xfrm>
          <a:off x="467544" y="4300304"/>
          <a:ext cx="5520266" cy="114492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760133"/>
                <a:gridCol w="2760133"/>
              </a:tblGrid>
              <a:tr h="370840">
                <a:tc>
                  <a:txBody>
                    <a:bodyPr/>
                    <a:lstStyle/>
                    <a:p>
                      <a:r>
                        <a:rPr lang="el-GR" b="0" dirty="0" smtClean="0"/>
                        <a:t>Καχύποπτοι</a:t>
                      </a:r>
                      <a:endParaRPr lang="el-G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3,85%</a:t>
                      </a:r>
                      <a:endParaRPr lang="el-GR" dirty="0"/>
                    </a:p>
                  </a:txBody>
                  <a:tcPr/>
                </a:tc>
              </a:tr>
              <a:tr h="403240">
                <a:tc>
                  <a:txBody>
                    <a:bodyPr/>
                    <a:lstStyle/>
                    <a:p>
                      <a:r>
                        <a:rPr lang="el-GR" dirty="0" smtClean="0"/>
                        <a:t>Στενόμυαλοι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3,85%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err="1" smtClean="0"/>
                        <a:t>Κουτσομπολιδες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9,56%</a:t>
                      </a:r>
                      <a:endParaRPr lang="el-G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Ορθογώνιο 8"/>
          <p:cNvSpPr/>
          <p:nvPr/>
        </p:nvSpPr>
        <p:spPr>
          <a:xfrm>
            <a:off x="6660232" y="2195558"/>
            <a:ext cx="2016224" cy="86409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400" dirty="0" smtClean="0">
                <a:solidFill>
                  <a:schemeClr val="accent1"/>
                </a:solidFill>
                <a:latin typeface="Arial Black" pitchFamily="34" charset="0"/>
              </a:rPr>
              <a:t>Θετικά</a:t>
            </a:r>
            <a:endParaRPr lang="el-GR" sz="2400" dirty="0">
              <a:solidFill>
                <a:schemeClr val="accent1"/>
              </a:solidFill>
              <a:latin typeface="Arial Black" pitchFamily="34" charset="0"/>
            </a:endParaRPr>
          </a:p>
        </p:txBody>
      </p:sp>
      <p:sp>
        <p:nvSpPr>
          <p:cNvPr id="10" name="Ορθογώνιο 9"/>
          <p:cNvSpPr/>
          <p:nvPr/>
        </p:nvSpPr>
        <p:spPr>
          <a:xfrm>
            <a:off x="6794082" y="4869160"/>
            <a:ext cx="2016224" cy="86409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400" dirty="0" smtClean="0">
                <a:solidFill>
                  <a:schemeClr val="accent1"/>
                </a:solidFill>
                <a:latin typeface="Arial Black" pitchFamily="34" charset="0"/>
              </a:rPr>
              <a:t>Αρνητικά</a:t>
            </a:r>
            <a:endParaRPr lang="el-GR" sz="2400" dirty="0">
              <a:solidFill>
                <a:schemeClr val="accent1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41475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/>
              <a:t>Αρχαίος οικισμός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0" y="1556792"/>
            <a:ext cx="4218112" cy="4968552"/>
          </a:xfrm>
        </p:spPr>
        <p:txBody>
          <a:bodyPr>
            <a:normAutofit fontScale="92500" lnSpcReduction="20000"/>
          </a:bodyPr>
          <a:lstStyle/>
          <a:p>
            <a:r>
              <a:rPr lang="el-GR" dirty="0" smtClean="0"/>
              <a:t>Η </a:t>
            </a:r>
            <a:r>
              <a:rPr lang="el-GR" dirty="0" err="1" smtClean="0"/>
              <a:t>Πολιόχνη</a:t>
            </a:r>
            <a:r>
              <a:rPr lang="el-GR" dirty="0" smtClean="0"/>
              <a:t> είναι ένας αρχαιολογικός τόπος στην ανατολική Λήμνο, κοντά στο χωριό Καμίνια, χτίστηκε την νεολιθική εποχή την 4</a:t>
            </a:r>
            <a:r>
              <a:rPr lang="el-GR" baseline="30000" dirty="0" smtClean="0"/>
              <a:t>η</a:t>
            </a:r>
            <a:r>
              <a:rPr lang="el-GR" dirty="0" smtClean="0"/>
              <a:t> ή την 5</a:t>
            </a:r>
            <a:r>
              <a:rPr lang="el-GR" baseline="30000" dirty="0" smtClean="0"/>
              <a:t>η</a:t>
            </a:r>
            <a:r>
              <a:rPr lang="el-GR" dirty="0" smtClean="0"/>
              <a:t> χιλιετία </a:t>
            </a:r>
            <a:r>
              <a:rPr lang="el-GR" dirty="0" err="1" smtClean="0"/>
              <a:t>π.Χ.</a:t>
            </a:r>
            <a:r>
              <a:rPr lang="el-GR" dirty="0" smtClean="0"/>
              <a:t> Βρίσκεται απέναντι από την Τροία. Υπήρξε αστικός οικισμός με 15.000 κατοίκους με πέτρινες κατοικίες, προστατευτικό τείχος, πηγάδια, δρόμους και πιθανών βουλευτήριο.</a:t>
            </a:r>
            <a:endParaRPr lang="el-GR" dirty="0"/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628800"/>
            <a:ext cx="4608511" cy="4536504"/>
          </a:xfrm>
        </p:spPr>
      </p:pic>
    </p:spTree>
    <p:extLst>
      <p:ext uri="{BB962C8B-B14F-4D97-AF65-F5344CB8AC3E}">
        <p14:creationId xmlns:p14="http://schemas.microsoft.com/office/powerpoint/2010/main" val="37688013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/>
              <a:t>Μύρινα-</a:t>
            </a:r>
            <a:r>
              <a:rPr lang="el-GR" dirty="0" err="1" smtClean="0"/>
              <a:t>Ηφαιστεία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l-GR" dirty="0" smtClean="0"/>
              <a:t>Το νησί γνώρισε ακμή στην προϊστορική εποχή. Ενώ στους ιστορικούς χρόνους ονομαζόταν Δίπολης επειδή είχε δύο ισχυρές πόλεις την Μύρινα και την </a:t>
            </a:r>
            <a:r>
              <a:rPr lang="el-GR" dirty="0" err="1" smtClean="0"/>
              <a:t>Ηφαιστεία</a:t>
            </a:r>
            <a:r>
              <a:rPr lang="el-GR" dirty="0" smtClean="0"/>
              <a:t>.</a:t>
            </a:r>
            <a:endParaRPr lang="el-GR" dirty="0"/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7228" y="1556792"/>
            <a:ext cx="3528392" cy="1984721"/>
          </a:xfr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4122115"/>
            <a:ext cx="3570368" cy="2052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0111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/>
              <a:t>Μεταπολεμική Λήμνος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l-GR" dirty="0" smtClean="0"/>
              <a:t>Ο Β’ παγκόσμιος πόλεμος έφερε στη Λήμνο την Γερμανική κατοχή μέχρι 16 Οκτωβρίου 1944. Μετά τον εμφύλιο σπαραγμό, οι συνθήκες διαβίωσης στο νησί ήταν άθλιες.</a:t>
            </a:r>
            <a:endParaRPr lang="el-GR" dirty="0"/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844824"/>
            <a:ext cx="3891855" cy="3866893"/>
          </a:xfrm>
        </p:spPr>
      </p:pic>
    </p:spTree>
    <p:extLst>
      <p:ext uri="{BB962C8B-B14F-4D97-AF65-F5344CB8AC3E}">
        <p14:creationId xmlns:p14="http://schemas.microsoft.com/office/powerpoint/2010/main" val="13392710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399032"/>
          </a:xfrm>
        </p:spPr>
        <p:txBody>
          <a:bodyPr/>
          <a:lstStyle/>
          <a:p>
            <a:pPr algn="ctr"/>
            <a:r>
              <a:rPr lang="el-GR" dirty="0" smtClean="0">
                <a:ea typeface="DejaVu Sans Condensed" pitchFamily="34" charset="0"/>
                <a:cs typeface="DejaVu Sans Condensed" pitchFamily="34" charset="0"/>
              </a:rPr>
              <a:t>Καταγραφή</a:t>
            </a:r>
            <a:r>
              <a:rPr lang="el-GR" dirty="0" smtClean="0">
                <a:latin typeface="DejaVu Sans Condensed" pitchFamily="34" charset="0"/>
                <a:ea typeface="DejaVu Sans Condensed" pitchFamily="34" charset="0"/>
                <a:cs typeface="DejaVu Sans Condensed" pitchFamily="34" charset="0"/>
              </a:rPr>
              <a:t> των δημογραφικών στοιχείων</a:t>
            </a:r>
            <a:endParaRPr lang="el-GR" dirty="0">
              <a:latin typeface="DejaVu Sans Condensed" pitchFamily="34" charset="0"/>
              <a:ea typeface="DejaVu Sans Condensed" pitchFamily="34" charset="0"/>
              <a:cs typeface="DejaVu Sans Condensed" pitchFamily="34" charset="0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611560" y="1772816"/>
            <a:ext cx="7056784" cy="4525963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l-GR" dirty="0" smtClean="0"/>
              <a:t>18</a:t>
            </a:r>
            <a:r>
              <a:rPr lang="el-GR" baseline="30000" dirty="0" smtClean="0"/>
              <a:t>ος</a:t>
            </a:r>
            <a:r>
              <a:rPr lang="el-GR" dirty="0" smtClean="0"/>
              <a:t> αιώνας    10.000 κάτοικοι</a:t>
            </a:r>
          </a:p>
          <a:p>
            <a:pPr>
              <a:buFont typeface="Wingdings" pitchFamily="2" charset="2"/>
              <a:buChar char="Ø"/>
            </a:pPr>
            <a:r>
              <a:rPr lang="el-GR" dirty="0" smtClean="0"/>
              <a:t>19</a:t>
            </a:r>
            <a:r>
              <a:rPr lang="el-GR" baseline="30000" dirty="0" smtClean="0"/>
              <a:t>ος</a:t>
            </a:r>
            <a:r>
              <a:rPr lang="el-GR" dirty="0" smtClean="0"/>
              <a:t> αιώνας    20.000 κάτοικοι</a:t>
            </a:r>
          </a:p>
          <a:p>
            <a:pPr>
              <a:buFont typeface="Wingdings" pitchFamily="2" charset="2"/>
              <a:buChar char="Ø"/>
            </a:pPr>
            <a:r>
              <a:rPr lang="el-GR" dirty="0" smtClean="0"/>
              <a:t>20</a:t>
            </a:r>
            <a:r>
              <a:rPr lang="el-GR" baseline="30000" dirty="0" smtClean="0"/>
              <a:t>ος</a:t>
            </a:r>
            <a:r>
              <a:rPr lang="el-GR" dirty="0" smtClean="0"/>
              <a:t> αιώνας    27.000-30.000 κάτοικοι</a:t>
            </a:r>
          </a:p>
          <a:p>
            <a:pPr>
              <a:buFont typeface="Wingdings" pitchFamily="2" charset="2"/>
              <a:buChar char="Ø"/>
            </a:pPr>
            <a:endParaRPr lang="el-GR" dirty="0" smtClean="0"/>
          </a:p>
          <a:p>
            <a:pPr>
              <a:buFont typeface="Wingdings" pitchFamily="2" charset="2"/>
              <a:buChar char="Ø"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207380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i="1" dirty="0" smtClean="0">
                <a:latin typeface="Mistral" pitchFamily="66" charset="0"/>
              </a:rPr>
              <a:t>Η ΖΩΗ ΣΤΗ ΛΗΜΝΟ</a:t>
            </a:r>
            <a:endParaRPr lang="el-GR" b="1" i="1" dirty="0">
              <a:latin typeface="Mistral" pitchFamily="66" charset="0"/>
            </a:endParaRP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Έθιμα</a:t>
            </a:r>
          </a:p>
          <a:p>
            <a:r>
              <a:rPr lang="el-GR" dirty="0" smtClean="0"/>
              <a:t>Χωριά</a:t>
            </a:r>
          </a:p>
          <a:p>
            <a:r>
              <a:rPr lang="el-GR" dirty="0" smtClean="0"/>
              <a:t>Αρχιτεκτονική</a:t>
            </a:r>
          </a:p>
          <a:p>
            <a:r>
              <a:rPr lang="el-GR" dirty="0" smtClean="0"/>
              <a:t>Άνθρωποι, Χαρακτήρες και Φιλοξενία</a:t>
            </a:r>
          </a:p>
          <a:p>
            <a:r>
              <a:rPr lang="el-GR" dirty="0" smtClean="0"/>
              <a:t>Αναζήτηση από ίχνη αρχαίων οικισμών και στοιχεία για μετακινήσεις πληθυσμών</a:t>
            </a:r>
            <a:endParaRPr lang="en-US" dirty="0" smtClean="0"/>
          </a:p>
          <a:p>
            <a:r>
              <a:rPr lang="el-GR" dirty="0" smtClean="0"/>
              <a:t>Μελέτη και καταγραφή των δημογραφικών στοιχείων του νησιού.</a:t>
            </a:r>
          </a:p>
        </p:txBody>
      </p:sp>
    </p:spTree>
    <p:extLst>
      <p:ext uri="{BB962C8B-B14F-4D97-AF65-F5344CB8AC3E}">
        <p14:creationId xmlns:p14="http://schemas.microsoft.com/office/powerpoint/2010/main" val="2548905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6000" b="1" dirty="0" smtClean="0">
                <a:latin typeface="DejaVu Sans Light" pitchFamily="34" charset="0"/>
                <a:ea typeface="DejaVu Sans Light" pitchFamily="34" charset="0"/>
                <a:cs typeface="DejaVu Sans Light" pitchFamily="34" charset="0"/>
              </a:rPr>
              <a:t>Έθιμα</a:t>
            </a:r>
            <a:endParaRPr lang="el-GR" sz="6000" b="1" dirty="0">
              <a:latin typeface="DejaVu Sans Light" pitchFamily="34" charset="0"/>
              <a:ea typeface="DejaVu Sans Light" pitchFamily="34" charset="0"/>
              <a:cs typeface="DejaVu Sans Light" pitchFamily="34" charset="0"/>
            </a:endParaRPr>
          </a:p>
        </p:txBody>
      </p:sp>
      <p:sp>
        <p:nvSpPr>
          <p:cNvPr id="5" name="Θέση περιεχομένου 4"/>
          <p:cNvSpPr>
            <a:spLocks noGrp="1"/>
          </p:cNvSpPr>
          <p:nvPr>
            <p:ph sz="half" idx="1"/>
          </p:nvPr>
        </p:nvSpPr>
        <p:spPr>
          <a:xfrm>
            <a:off x="0" y="1700808"/>
            <a:ext cx="4495800" cy="4608512"/>
          </a:xfrm>
        </p:spPr>
        <p:txBody>
          <a:bodyPr>
            <a:normAutofit/>
          </a:bodyPr>
          <a:lstStyle/>
          <a:p>
            <a:r>
              <a:rPr lang="el-GR" sz="2400" b="1" i="1" dirty="0"/>
              <a:t>Έθιμα της Πρωτομαγιάς στη </a:t>
            </a:r>
            <a:r>
              <a:rPr lang="el-GR" sz="2400" b="1" i="1" dirty="0" smtClean="0"/>
              <a:t>Λήμνο..!</a:t>
            </a:r>
          </a:p>
          <a:p>
            <a:endParaRPr lang="el-GR" sz="2400" b="1" i="1" dirty="0" smtClean="0"/>
          </a:p>
          <a:p>
            <a:r>
              <a:rPr lang="el-GR" sz="2400" dirty="0" smtClean="0"/>
              <a:t>Παραμονή Πρωτομαγιάς</a:t>
            </a:r>
            <a:endParaRPr lang="el-GR" sz="2400" dirty="0"/>
          </a:p>
          <a:p>
            <a:r>
              <a:rPr lang="el-GR" sz="2400" dirty="0" smtClean="0"/>
              <a:t>Στεφάνια</a:t>
            </a:r>
          </a:p>
          <a:p>
            <a:r>
              <a:rPr lang="el-GR" sz="2400" dirty="0" smtClean="0"/>
              <a:t>Λουλούδια</a:t>
            </a:r>
          </a:p>
          <a:p>
            <a:pPr marL="64008" indent="0">
              <a:buNone/>
            </a:pPr>
            <a:endParaRPr lang="el-GR" sz="2400" dirty="0"/>
          </a:p>
          <a:p>
            <a:pPr marL="64008" indent="0">
              <a:buNone/>
            </a:pPr>
            <a:r>
              <a:rPr lang="el-GR" sz="2400" dirty="0" smtClean="0"/>
              <a:t>Πηγή http</a:t>
            </a:r>
            <a:r>
              <a:rPr lang="el-GR" sz="2400" dirty="0"/>
              <a:t>://kokkinovraxos.blogspot.gr/2012/04/blog-post_25.html</a:t>
            </a:r>
          </a:p>
          <a:p>
            <a:endParaRPr lang="el-GR" sz="1800" dirty="0"/>
          </a:p>
        </p:txBody>
      </p:sp>
      <p:pic>
        <p:nvPicPr>
          <p:cNvPr id="2" name="Θέση περιεχομένου 1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0225" y="2904331"/>
            <a:ext cx="2114550" cy="2162175"/>
          </a:xfrm>
        </p:spPr>
      </p:pic>
    </p:spTree>
    <p:extLst>
      <p:ext uri="{BB962C8B-B14F-4D97-AF65-F5344CB8AC3E}">
        <p14:creationId xmlns:p14="http://schemas.microsoft.com/office/powerpoint/2010/main" val="4246577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i="1" dirty="0" err="1" smtClean="0"/>
              <a:t>Κακανούρες</a:t>
            </a:r>
            <a:r>
              <a:rPr lang="el-GR" b="1" i="1" dirty="0" smtClean="0"/>
              <a:t> </a:t>
            </a:r>
            <a:endParaRPr lang="el-GR" b="1" i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l-GR" dirty="0" smtClean="0"/>
              <a:t>Φωτιές</a:t>
            </a:r>
          </a:p>
          <a:p>
            <a:r>
              <a:rPr lang="el-GR" dirty="0" smtClean="0"/>
              <a:t>21 Ιουνίου </a:t>
            </a:r>
          </a:p>
          <a:p>
            <a:endParaRPr lang="el-GR" dirty="0"/>
          </a:p>
          <a:p>
            <a:pPr marL="64008" indent="0">
              <a:buNone/>
            </a:pPr>
            <a:r>
              <a:rPr lang="el-GR" dirty="0" smtClean="0"/>
              <a:t>Πηγή</a:t>
            </a:r>
          </a:p>
          <a:p>
            <a:pPr marL="64008" indent="0">
              <a:buNone/>
            </a:pPr>
            <a:r>
              <a:rPr lang="en-US" dirty="0"/>
              <a:t>http://www.limnosreport.gr/archives/490</a:t>
            </a:r>
            <a:endParaRPr lang="el-GR" dirty="0"/>
          </a:p>
          <a:p>
            <a:pPr marL="64008" indent="0">
              <a:buNone/>
            </a:pPr>
            <a:endParaRPr lang="el-GR" dirty="0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412777"/>
            <a:ext cx="3600400" cy="2520280"/>
          </a:xfrm>
          <a:prstGeom prst="rect">
            <a:avLst/>
          </a:prstGeom>
        </p:spPr>
      </p:pic>
      <p:pic>
        <p:nvPicPr>
          <p:cNvPr id="8" name="Θέση περιεχομένου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4157700"/>
            <a:ext cx="3600400" cy="2700300"/>
          </a:xfrm>
        </p:spPr>
      </p:pic>
    </p:spTree>
    <p:extLst>
      <p:ext uri="{BB962C8B-B14F-4D97-AF65-F5344CB8AC3E}">
        <p14:creationId xmlns:p14="http://schemas.microsoft.com/office/powerpoint/2010/main" val="1486941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692695"/>
            <a:ext cx="4038600" cy="5555705"/>
          </a:xfrm>
        </p:spPr>
        <p:txBody>
          <a:bodyPr>
            <a:normAutofit fontScale="92500" lnSpcReduction="10000"/>
          </a:bodyPr>
          <a:lstStyle/>
          <a:p>
            <a:r>
              <a:rPr lang="el-GR" b="1" i="1" dirty="0" smtClean="0"/>
              <a:t>Ιπποδρομίες στην Λήμνο..!</a:t>
            </a:r>
          </a:p>
          <a:p>
            <a:endParaRPr lang="el-GR" b="1" i="1" dirty="0"/>
          </a:p>
          <a:p>
            <a:r>
              <a:rPr lang="el-GR" sz="2400" dirty="0" smtClean="0"/>
              <a:t>Πανηγύρι Αγίου Γεωργίου</a:t>
            </a:r>
          </a:p>
          <a:p>
            <a:r>
              <a:rPr lang="el-GR" sz="2400" dirty="0" smtClean="0"/>
              <a:t>Άλογα </a:t>
            </a:r>
          </a:p>
          <a:p>
            <a:r>
              <a:rPr lang="el-GR" sz="2400" dirty="0" smtClean="0"/>
              <a:t>Πάθος </a:t>
            </a:r>
          </a:p>
          <a:p>
            <a:endParaRPr lang="el-GR" sz="2400" dirty="0"/>
          </a:p>
          <a:p>
            <a:pPr marL="64008" indent="0">
              <a:buNone/>
            </a:pPr>
            <a:endParaRPr lang="el-GR" sz="2400" dirty="0" smtClean="0"/>
          </a:p>
          <a:p>
            <a:pPr marL="64008" indent="0">
              <a:buNone/>
            </a:pPr>
            <a:r>
              <a:rPr lang="el-GR" sz="2400" dirty="0" smtClean="0"/>
              <a:t>Πηγή:</a:t>
            </a:r>
          </a:p>
          <a:p>
            <a:pPr marL="64008" indent="0">
              <a:buNone/>
            </a:pPr>
            <a:r>
              <a:rPr lang="en-US" sz="2400" dirty="0" smtClean="0"/>
              <a:t>http</a:t>
            </a:r>
            <a:r>
              <a:rPr lang="en-US" sz="2400" dirty="0"/>
              <a:t>://www.google.gr/search?q=www.ipodromies+lhmnoy&amp;oq=www.ipodromies+lhmnoy&amp;sourceid=chrome&amp;ie=UTF-8&amp;safe=active</a:t>
            </a:r>
            <a:endParaRPr lang="el-GR" sz="2400" dirty="0" smtClean="0"/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9121" y="404664"/>
            <a:ext cx="4216684" cy="3224523"/>
          </a:xfrm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861048"/>
            <a:ext cx="4216685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755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87440" y="32792"/>
            <a:ext cx="8229600" cy="1399032"/>
          </a:xfrm>
        </p:spPr>
        <p:txBody>
          <a:bodyPr>
            <a:normAutofit/>
          </a:bodyPr>
          <a:lstStyle/>
          <a:p>
            <a:pPr algn="ctr"/>
            <a:r>
              <a:rPr lang="el-GR" sz="4800" b="1" dirty="0" smtClean="0">
                <a:latin typeface="DejaVu Sans Condensed" pitchFamily="34" charset="0"/>
                <a:ea typeface="DejaVu Sans Condensed" pitchFamily="34" charset="0"/>
                <a:cs typeface="DejaVu Sans Condensed" pitchFamily="34" charset="0"/>
              </a:rPr>
              <a:t>Χωριά</a:t>
            </a:r>
            <a:endParaRPr lang="el-GR" sz="4800" b="1" dirty="0">
              <a:latin typeface="DejaVu Sans Condensed" pitchFamily="34" charset="0"/>
              <a:ea typeface="DejaVu Sans Condensed" pitchFamily="34" charset="0"/>
              <a:cs typeface="DejaVu Sans Condensed" pitchFamily="34" charset="0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107504" y="1268760"/>
            <a:ext cx="4032448" cy="5373216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l-GR" sz="2000" dirty="0" smtClean="0"/>
              <a:t>Θάνος ΝΔ                            </a:t>
            </a:r>
          </a:p>
          <a:p>
            <a:pPr>
              <a:buFont typeface="Wingdings" pitchFamily="2" charset="2"/>
              <a:buChar char="Ø"/>
            </a:pPr>
            <a:r>
              <a:rPr lang="el-GR" sz="2000" dirty="0" err="1" smtClean="0"/>
              <a:t>Κάσπακας</a:t>
            </a:r>
            <a:r>
              <a:rPr lang="el-GR" sz="2000" dirty="0" smtClean="0"/>
              <a:t> ΝΔ</a:t>
            </a:r>
          </a:p>
          <a:p>
            <a:pPr>
              <a:buFont typeface="Wingdings" pitchFamily="2" charset="2"/>
              <a:buChar char="Ø"/>
            </a:pPr>
            <a:r>
              <a:rPr lang="el-GR" sz="2000" dirty="0" err="1" smtClean="0"/>
              <a:t>Κορνός</a:t>
            </a:r>
            <a:r>
              <a:rPr lang="el-GR" sz="2000" dirty="0" smtClean="0"/>
              <a:t> ΒΔ</a:t>
            </a:r>
          </a:p>
          <a:p>
            <a:pPr>
              <a:buFont typeface="Wingdings" pitchFamily="2" charset="2"/>
              <a:buChar char="Ø"/>
            </a:pPr>
            <a:r>
              <a:rPr lang="el-GR" sz="2000" dirty="0" smtClean="0"/>
              <a:t>Μύρινα ΝΔ</a:t>
            </a:r>
          </a:p>
          <a:p>
            <a:pPr>
              <a:buFont typeface="Wingdings" pitchFamily="2" charset="2"/>
              <a:buChar char="Ø"/>
            </a:pPr>
            <a:r>
              <a:rPr lang="el-GR" sz="2000" dirty="0" smtClean="0"/>
              <a:t>Πλατύ ΝΔ</a:t>
            </a:r>
          </a:p>
          <a:p>
            <a:pPr>
              <a:buFont typeface="Wingdings" pitchFamily="2" charset="2"/>
              <a:buChar char="Ø"/>
            </a:pPr>
            <a:r>
              <a:rPr lang="el-GR" sz="2000" dirty="0" smtClean="0"/>
              <a:t>Καλλιόπη ΒΑ</a:t>
            </a:r>
          </a:p>
          <a:p>
            <a:pPr>
              <a:buFont typeface="Wingdings" pitchFamily="2" charset="2"/>
              <a:buChar char="Ø"/>
            </a:pPr>
            <a:r>
              <a:rPr lang="el-GR" sz="2000" dirty="0" smtClean="0"/>
              <a:t>Καμίνια ΝΑ</a:t>
            </a:r>
          </a:p>
          <a:p>
            <a:pPr>
              <a:buFont typeface="Wingdings" pitchFamily="2" charset="2"/>
              <a:buChar char="Ø"/>
            </a:pPr>
            <a:r>
              <a:rPr lang="el-GR" sz="2000" dirty="0" err="1" smtClean="0"/>
              <a:t>Κοντοπούλι</a:t>
            </a:r>
            <a:r>
              <a:rPr lang="el-GR" sz="2000" dirty="0" smtClean="0"/>
              <a:t> ΒΑ</a:t>
            </a:r>
          </a:p>
          <a:p>
            <a:pPr>
              <a:buFont typeface="Wingdings" pitchFamily="2" charset="2"/>
              <a:buChar char="Ø"/>
            </a:pPr>
            <a:r>
              <a:rPr lang="el-GR" sz="2000" dirty="0" err="1" smtClean="0"/>
              <a:t>Λύχνα</a:t>
            </a:r>
            <a:r>
              <a:rPr lang="el-GR" sz="2000" dirty="0" smtClean="0"/>
              <a:t> ΒΑ</a:t>
            </a:r>
          </a:p>
          <a:p>
            <a:pPr>
              <a:buFont typeface="Wingdings" pitchFamily="2" charset="2"/>
              <a:buChar char="Ø"/>
            </a:pPr>
            <a:r>
              <a:rPr lang="el-GR" sz="2000" dirty="0" err="1" smtClean="0"/>
              <a:t>Μούρδος</a:t>
            </a:r>
            <a:r>
              <a:rPr lang="el-GR" sz="2000" dirty="0" smtClean="0"/>
              <a:t> Ν</a:t>
            </a:r>
          </a:p>
          <a:p>
            <a:pPr>
              <a:buFont typeface="Wingdings" pitchFamily="2" charset="2"/>
              <a:buChar char="Ø"/>
            </a:pPr>
            <a:r>
              <a:rPr lang="el-GR" sz="2000" dirty="0" smtClean="0"/>
              <a:t>Παναγιά ΒΑ</a:t>
            </a:r>
          </a:p>
          <a:p>
            <a:pPr>
              <a:buFont typeface="Wingdings" pitchFamily="2" charset="2"/>
              <a:buChar char="Ø"/>
            </a:pPr>
            <a:r>
              <a:rPr lang="el-GR" sz="2000" dirty="0" smtClean="0"/>
              <a:t>Πλάκα ΒΑ</a:t>
            </a:r>
          </a:p>
          <a:p>
            <a:pPr>
              <a:buFont typeface="Wingdings" pitchFamily="2" charset="2"/>
              <a:buChar char="Ø"/>
            </a:pPr>
            <a:r>
              <a:rPr lang="el-GR" sz="2000" dirty="0" err="1" smtClean="0"/>
              <a:t>Ρεπανίδι</a:t>
            </a:r>
            <a:r>
              <a:rPr lang="el-GR" sz="2000" dirty="0" smtClean="0"/>
              <a:t> ΒΑ</a:t>
            </a:r>
          </a:p>
          <a:p>
            <a:pPr>
              <a:buFont typeface="Wingdings" pitchFamily="2" charset="2"/>
              <a:buChar char="Ø"/>
            </a:pPr>
            <a:r>
              <a:rPr lang="el-GR" sz="2000" dirty="0" err="1" smtClean="0"/>
              <a:t>Ροσσοπούλι</a:t>
            </a:r>
            <a:r>
              <a:rPr lang="el-GR" sz="2000" dirty="0" smtClean="0"/>
              <a:t> Ν</a:t>
            </a:r>
          </a:p>
          <a:p>
            <a:pPr marL="64008" indent="0">
              <a:buNone/>
            </a:pPr>
            <a:endParaRPr lang="el-GR" sz="2000" dirty="0" smtClean="0"/>
          </a:p>
          <a:p>
            <a:pPr>
              <a:buFont typeface="Wingdings" pitchFamily="2" charset="2"/>
              <a:buChar char="Ø"/>
            </a:pPr>
            <a:endParaRPr lang="el-GR" sz="2000" dirty="0"/>
          </a:p>
        </p:txBody>
      </p:sp>
      <p:sp>
        <p:nvSpPr>
          <p:cNvPr id="7" name="Ορθογώνιο 6"/>
          <p:cNvSpPr/>
          <p:nvPr/>
        </p:nvSpPr>
        <p:spPr>
          <a:xfrm>
            <a:off x="4716016" y="1268760"/>
            <a:ext cx="4032448" cy="55892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3275856" y="1124744"/>
            <a:ext cx="3456384" cy="5625244"/>
          </a:xfrm>
        </p:spPr>
        <p:txBody>
          <a:bodyPr>
            <a:normAutofit fontScale="62500" lnSpcReduction="20000"/>
          </a:bodyPr>
          <a:lstStyle/>
          <a:p>
            <a:pPr marL="64008" indent="0">
              <a:buNone/>
            </a:pPr>
            <a:r>
              <a:rPr lang="el-GR" sz="2000" dirty="0" smtClean="0"/>
              <a:t>                           </a:t>
            </a:r>
          </a:p>
          <a:p>
            <a:pPr>
              <a:buFont typeface="Wingdings" pitchFamily="2" charset="2"/>
              <a:buChar char="Ø"/>
            </a:pPr>
            <a:r>
              <a:rPr lang="el-GR" sz="2900" dirty="0" smtClean="0"/>
              <a:t>Ρωμανού Ν </a:t>
            </a:r>
          </a:p>
          <a:p>
            <a:pPr>
              <a:buFont typeface="Wingdings" pitchFamily="2" charset="2"/>
              <a:buChar char="Ø"/>
            </a:pPr>
            <a:r>
              <a:rPr lang="el-GR" sz="2900" dirty="0" smtClean="0"/>
              <a:t>Σκανδάλη ΝΑ</a:t>
            </a:r>
          </a:p>
          <a:p>
            <a:pPr>
              <a:buFont typeface="Wingdings" pitchFamily="2" charset="2"/>
              <a:buChar char="Ø"/>
            </a:pPr>
            <a:r>
              <a:rPr lang="el-GR" sz="2900" dirty="0" err="1" smtClean="0"/>
              <a:t>Φισίνη</a:t>
            </a:r>
            <a:r>
              <a:rPr lang="el-GR" sz="2900" dirty="0" smtClean="0"/>
              <a:t> ΝΑ </a:t>
            </a:r>
          </a:p>
          <a:p>
            <a:pPr>
              <a:buFont typeface="Wingdings" pitchFamily="2" charset="2"/>
              <a:buChar char="Ø"/>
            </a:pPr>
            <a:r>
              <a:rPr lang="el-GR" sz="2900" dirty="0" err="1" smtClean="0"/>
              <a:t>Κοντιάς</a:t>
            </a:r>
            <a:r>
              <a:rPr lang="el-GR" sz="2900" dirty="0" smtClean="0"/>
              <a:t> ΝΔ</a:t>
            </a:r>
          </a:p>
          <a:p>
            <a:pPr>
              <a:buFont typeface="Wingdings" pitchFamily="2" charset="2"/>
              <a:buChar char="Ø"/>
            </a:pPr>
            <a:r>
              <a:rPr lang="el-GR" sz="2900" dirty="0" err="1" smtClean="0"/>
              <a:t>Αγγαριώνες</a:t>
            </a:r>
            <a:r>
              <a:rPr lang="el-GR" sz="2900" dirty="0" smtClean="0"/>
              <a:t> ΝΔ</a:t>
            </a:r>
          </a:p>
          <a:p>
            <a:pPr>
              <a:buFont typeface="Wingdings" pitchFamily="2" charset="2"/>
              <a:buChar char="Ø"/>
            </a:pPr>
            <a:r>
              <a:rPr lang="el-GR" sz="2900" dirty="0" smtClean="0"/>
              <a:t>Καλλιθέα ΝΔ</a:t>
            </a:r>
          </a:p>
          <a:p>
            <a:pPr>
              <a:buFont typeface="Wingdings" pitchFamily="2" charset="2"/>
              <a:buChar char="Ø"/>
            </a:pPr>
            <a:r>
              <a:rPr lang="el-GR" sz="2900" dirty="0" err="1" smtClean="0"/>
              <a:t>Λιβαδοχώρι</a:t>
            </a:r>
            <a:r>
              <a:rPr lang="el-GR" sz="2900" dirty="0" smtClean="0"/>
              <a:t> ΒΔ</a:t>
            </a:r>
          </a:p>
          <a:p>
            <a:pPr>
              <a:buFont typeface="Wingdings" pitchFamily="2" charset="2"/>
              <a:buChar char="Ø"/>
            </a:pPr>
            <a:r>
              <a:rPr lang="el-GR" sz="2900" dirty="0" smtClean="0"/>
              <a:t>Νέα </a:t>
            </a:r>
            <a:r>
              <a:rPr lang="el-GR" sz="2900" dirty="0" err="1" smtClean="0"/>
              <a:t>Κούταλη</a:t>
            </a:r>
            <a:r>
              <a:rPr lang="el-GR" sz="2900" dirty="0"/>
              <a:t> </a:t>
            </a:r>
            <a:r>
              <a:rPr lang="el-GR" sz="2900" dirty="0" smtClean="0"/>
              <a:t>ΝΔ</a:t>
            </a:r>
          </a:p>
          <a:p>
            <a:pPr>
              <a:buFont typeface="Wingdings" pitchFamily="2" charset="2"/>
              <a:buChar char="Ø"/>
            </a:pPr>
            <a:r>
              <a:rPr lang="el-GR" sz="2900" dirty="0" smtClean="0"/>
              <a:t>Πεδινό ΝΔ</a:t>
            </a:r>
          </a:p>
          <a:p>
            <a:pPr>
              <a:buFont typeface="Wingdings" pitchFamily="2" charset="2"/>
              <a:buChar char="Ø"/>
            </a:pPr>
            <a:r>
              <a:rPr lang="el-GR" sz="2900" dirty="0" err="1" smtClean="0"/>
              <a:t>Πορτιανού</a:t>
            </a:r>
            <a:r>
              <a:rPr lang="el-GR" sz="2900" dirty="0" smtClean="0"/>
              <a:t> ΝΔ</a:t>
            </a:r>
          </a:p>
          <a:p>
            <a:pPr>
              <a:buFont typeface="Wingdings" pitchFamily="2" charset="2"/>
              <a:buChar char="Ø"/>
            </a:pPr>
            <a:r>
              <a:rPr lang="el-GR" sz="2900" dirty="0" err="1" smtClean="0"/>
              <a:t>Τσιμάνδρια</a:t>
            </a:r>
            <a:r>
              <a:rPr lang="el-GR" sz="2900" dirty="0" smtClean="0"/>
              <a:t> ΝΔ</a:t>
            </a:r>
          </a:p>
          <a:p>
            <a:pPr>
              <a:buFont typeface="Wingdings" pitchFamily="2" charset="2"/>
              <a:buChar char="Ø"/>
            </a:pPr>
            <a:r>
              <a:rPr lang="el-GR" sz="2900" dirty="0" smtClean="0"/>
              <a:t>Άγιος Δημήτριος ΝΔ</a:t>
            </a:r>
          </a:p>
          <a:p>
            <a:pPr>
              <a:buFont typeface="Wingdings" pitchFamily="2" charset="2"/>
              <a:buChar char="Ø"/>
            </a:pPr>
            <a:r>
              <a:rPr lang="el-GR" sz="2900" dirty="0" err="1" smtClean="0"/>
              <a:t>Ατσική</a:t>
            </a:r>
            <a:r>
              <a:rPr lang="el-GR" sz="2900" dirty="0" smtClean="0"/>
              <a:t> Β</a:t>
            </a:r>
          </a:p>
          <a:p>
            <a:pPr>
              <a:buFont typeface="Wingdings" pitchFamily="2" charset="2"/>
              <a:buChar char="Ø"/>
            </a:pPr>
            <a:r>
              <a:rPr lang="el-GR" sz="2900" dirty="0" smtClean="0"/>
              <a:t>Βάρος Β</a:t>
            </a:r>
          </a:p>
          <a:p>
            <a:pPr>
              <a:buFont typeface="Wingdings" pitchFamily="2" charset="2"/>
              <a:buChar char="Ø"/>
            </a:pPr>
            <a:r>
              <a:rPr lang="el-GR" sz="2900" dirty="0" smtClean="0"/>
              <a:t>Δάφνη Β</a:t>
            </a:r>
          </a:p>
          <a:p>
            <a:pPr>
              <a:buFont typeface="Wingdings" pitchFamily="2" charset="2"/>
              <a:buChar char="Ø"/>
            </a:pPr>
            <a:r>
              <a:rPr lang="el-GR" sz="2900" dirty="0" err="1" smtClean="0"/>
              <a:t>Καρπάσι</a:t>
            </a:r>
            <a:r>
              <a:rPr lang="el-GR" sz="2900" dirty="0" smtClean="0"/>
              <a:t> Β</a:t>
            </a:r>
          </a:p>
          <a:p>
            <a:pPr>
              <a:buFont typeface="Wingdings" pitchFamily="2" charset="2"/>
              <a:buChar char="Ø"/>
            </a:pPr>
            <a:r>
              <a:rPr lang="el-GR" sz="2900" dirty="0" err="1" smtClean="0"/>
              <a:t>Κατάλακο</a:t>
            </a:r>
            <a:r>
              <a:rPr lang="el-GR" sz="2900" dirty="0" smtClean="0"/>
              <a:t> Β</a:t>
            </a:r>
          </a:p>
          <a:p>
            <a:pPr>
              <a:buFont typeface="Wingdings" pitchFamily="2" charset="2"/>
              <a:buChar char="Ø"/>
            </a:pPr>
            <a:r>
              <a:rPr lang="el-GR" sz="2900" dirty="0" err="1" smtClean="0"/>
              <a:t>Σαρδές</a:t>
            </a:r>
            <a:r>
              <a:rPr lang="el-GR" sz="2900" dirty="0" smtClean="0"/>
              <a:t> Β</a:t>
            </a:r>
          </a:p>
          <a:p>
            <a:pPr>
              <a:buFont typeface="Wingdings" pitchFamily="2" charset="2"/>
              <a:buChar char="Ø"/>
            </a:pPr>
            <a:r>
              <a:rPr lang="el-GR" sz="2900" dirty="0" err="1" smtClean="0"/>
              <a:t>Πολιόχνη</a:t>
            </a:r>
            <a:r>
              <a:rPr lang="el-GR" sz="2900" dirty="0" smtClean="0"/>
              <a:t> ΒΑ </a:t>
            </a:r>
          </a:p>
          <a:p>
            <a:pPr>
              <a:buFont typeface="Wingdings" pitchFamily="2" charset="2"/>
              <a:buChar char="Ø"/>
            </a:pP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974961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latin typeface="DejaVu Sans Condensed" pitchFamily="34" charset="0"/>
                <a:ea typeface="DejaVu Sans Condensed" pitchFamily="34" charset="0"/>
                <a:cs typeface="DejaVu Sans Condensed" pitchFamily="34" charset="0"/>
              </a:rPr>
              <a:t>Η αρχιτεκτονική της Λήμνου </a:t>
            </a:r>
            <a:endParaRPr lang="el-GR" dirty="0">
              <a:latin typeface="DejaVu Sans Condensed" pitchFamily="34" charset="0"/>
              <a:ea typeface="DejaVu Sans Condensed" pitchFamily="34" charset="0"/>
              <a:cs typeface="DejaVu Sans Condensed" pitchFamily="34" charset="0"/>
            </a:endParaRPr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64" y="1722438"/>
            <a:ext cx="3394471" cy="4525962"/>
          </a:xfrm>
        </p:spPr>
      </p:pic>
      <p:pic>
        <p:nvPicPr>
          <p:cNvPr id="6" name="Θέση περιεχομένου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264" y="1722438"/>
            <a:ext cx="3394471" cy="4525962"/>
          </a:xfrm>
        </p:spPr>
      </p:pic>
    </p:spTree>
    <p:extLst>
      <p:ext uri="{BB962C8B-B14F-4D97-AF65-F5344CB8AC3E}">
        <p14:creationId xmlns:p14="http://schemas.microsoft.com/office/powerpoint/2010/main" val="3701029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7931224" cy="1073274"/>
          </a:xfrm>
        </p:spPr>
        <p:txBody>
          <a:bodyPr>
            <a:normAutofit/>
          </a:bodyPr>
          <a:lstStyle/>
          <a:p>
            <a:r>
              <a:rPr lang="el-GR" dirty="0" smtClean="0">
                <a:latin typeface="DejaVu Sans Condensed" pitchFamily="34" charset="0"/>
                <a:ea typeface="DejaVu Sans Condensed" pitchFamily="34" charset="0"/>
                <a:cs typeface="DejaVu Sans Condensed" pitchFamily="34" charset="0"/>
              </a:rPr>
              <a:t>Η αρχιτεκτονική της Λήμνου</a:t>
            </a:r>
            <a:endParaRPr lang="el-GR" dirty="0">
              <a:latin typeface="DejaVu Sans Condensed" pitchFamily="34" charset="0"/>
              <a:ea typeface="DejaVu Sans Condensed" pitchFamily="34" charset="0"/>
              <a:cs typeface="DejaVu Sans Condensed" pitchFamily="34" charset="0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308764" cy="4872327"/>
          </a:xfrm>
        </p:spPr>
        <p:txBody>
          <a:bodyPr/>
          <a:lstStyle/>
          <a:p>
            <a:pPr marL="64008" indent="0">
              <a:buNone/>
            </a:pPr>
            <a:r>
              <a:rPr lang="el-GR" dirty="0" smtClean="0"/>
              <a:t>Παρατηρούμε ότι τα περισσότερα σπίτια της Λήμνου </a:t>
            </a:r>
            <a:r>
              <a:rPr lang="el-GR" dirty="0"/>
              <a:t> </a:t>
            </a:r>
            <a:r>
              <a:rPr lang="el-GR" dirty="0" smtClean="0"/>
              <a:t>έχουν μια ιδιαίτερη αρχιτεκτονική. </a:t>
            </a:r>
          </a:p>
          <a:p>
            <a:pPr marL="64008" indent="0">
              <a:buNone/>
            </a:pPr>
            <a:r>
              <a:rPr lang="el-GR" dirty="0" smtClean="0"/>
              <a:t>Τα περισσότερα έχουν ως βασικό υλικό την πέτρα.</a:t>
            </a:r>
            <a:endParaRPr lang="el-GR" dirty="0"/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264" y="1484784"/>
            <a:ext cx="3834426" cy="5112567"/>
          </a:xfrm>
        </p:spPr>
      </p:pic>
    </p:spTree>
    <p:extLst>
      <p:ext uri="{BB962C8B-B14F-4D97-AF65-F5344CB8AC3E}">
        <p14:creationId xmlns:p14="http://schemas.microsoft.com/office/powerpoint/2010/main" val="226101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latin typeface="DejaVu Sans Condensed" pitchFamily="34" charset="0"/>
                <a:ea typeface="DejaVu Sans Condensed" pitchFamily="34" charset="0"/>
                <a:cs typeface="DejaVu Sans Condensed" pitchFamily="34" charset="0"/>
              </a:rPr>
              <a:t>Η αρχιτεκτονική της Λήμνου</a:t>
            </a:r>
            <a:endParaRPr lang="el-GR" dirty="0">
              <a:latin typeface="DejaVu Sans Condensed" pitchFamily="34" charset="0"/>
              <a:ea typeface="DejaVu Sans Condensed" pitchFamily="34" charset="0"/>
              <a:cs typeface="DejaVu Sans Condensed" pitchFamily="34" charset="0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67544" y="1628800"/>
            <a:ext cx="4104456" cy="4813995"/>
          </a:xfrm>
        </p:spPr>
        <p:txBody>
          <a:bodyPr/>
          <a:lstStyle/>
          <a:p>
            <a:r>
              <a:rPr lang="el-GR" dirty="0" smtClean="0"/>
              <a:t>Στην εποχή που δεν υπήρχε το ηλεκτρικό κουδούνι το αντικαθιστούσε ένα μεταλλικό ή πέτρινο χεράκι στην εξώπορτα του σπιτιο</a:t>
            </a:r>
            <a:r>
              <a:rPr lang="el-GR" dirty="0"/>
              <a:t>ύ</a:t>
            </a:r>
            <a:r>
              <a:rPr lang="el-GR" dirty="0" smtClean="0"/>
              <a:t> το οποίο ονομαζόταν ρόπτρο.</a:t>
            </a:r>
            <a:endParaRPr lang="el-GR" dirty="0"/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264" y="1484784"/>
            <a:ext cx="3884432" cy="5179244"/>
          </a:xfrm>
        </p:spPr>
      </p:pic>
    </p:spTree>
    <p:extLst>
      <p:ext uri="{BB962C8B-B14F-4D97-AF65-F5344CB8AC3E}">
        <p14:creationId xmlns:p14="http://schemas.microsoft.com/office/powerpoint/2010/main" val="3937745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Ζωντάνια">
  <a:themeElements>
    <a:clrScheme name="Ζωντάνια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Ζωντάνια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Ζωντάνια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397</TotalTime>
  <Words>364</Words>
  <Application>Microsoft Office PowerPoint</Application>
  <PresentationFormat>Προβολή στην οθόνη (4:3)</PresentationFormat>
  <Paragraphs>108</Paragraphs>
  <Slides>14</Slides>
  <Notes>1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14</vt:i4>
      </vt:variant>
    </vt:vector>
  </HeadingPairs>
  <TitlesOfParts>
    <vt:vector size="15" baseType="lpstr">
      <vt:lpstr>Ζωντάνια</vt:lpstr>
      <vt:lpstr>ΑΝΕΜΟΕΣΣΑ</vt:lpstr>
      <vt:lpstr>Η ΖΩΗ ΣΤΗ ΛΗΜΝΟ</vt:lpstr>
      <vt:lpstr>Έθιμα</vt:lpstr>
      <vt:lpstr>Κακανούρες </vt:lpstr>
      <vt:lpstr>Παρουσίαση του PowerPoint</vt:lpstr>
      <vt:lpstr>Χωριά</vt:lpstr>
      <vt:lpstr>Η αρχιτεκτονική της Λήμνου </vt:lpstr>
      <vt:lpstr>Η αρχιτεκτονική της Λήμνου</vt:lpstr>
      <vt:lpstr>Η αρχιτεκτονική της Λήμνου</vt:lpstr>
      <vt:lpstr>Ερωτηματολόγια</vt:lpstr>
      <vt:lpstr>Αρχαίος οικισμός</vt:lpstr>
      <vt:lpstr>Μύρινα-Ηφαιστεία </vt:lpstr>
      <vt:lpstr>Μεταπολεμική Λήμνος</vt:lpstr>
      <vt:lpstr>Καταγραφή των δημογραφικών στοιχείων</vt:lpstr>
    </vt:vector>
  </TitlesOfParts>
  <Company>EP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ΑΝΕΜΟΕΣΣΑ</dc:title>
  <dc:creator>EP</dc:creator>
  <cp:lastModifiedBy>EP</cp:lastModifiedBy>
  <cp:revision>34</cp:revision>
  <dcterms:created xsi:type="dcterms:W3CDTF">2013-02-05T08:04:14Z</dcterms:created>
  <dcterms:modified xsi:type="dcterms:W3CDTF">2013-04-23T06:23:09Z</dcterms:modified>
</cp:coreProperties>
</file>